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4"/>
  </p:notesMasterIdLst>
  <p:sldIdLst>
    <p:sldId id="256" r:id="rId2"/>
    <p:sldId id="273" r:id="rId3"/>
    <p:sldId id="257" r:id="rId4"/>
    <p:sldId id="258" r:id="rId5"/>
    <p:sldId id="259" r:id="rId6"/>
    <p:sldId id="261" r:id="rId7"/>
    <p:sldId id="274" r:id="rId8"/>
    <p:sldId id="278" r:id="rId9"/>
    <p:sldId id="276" r:id="rId10"/>
    <p:sldId id="262" r:id="rId11"/>
    <p:sldId id="260" r:id="rId12"/>
    <p:sldId id="263" r:id="rId13"/>
    <p:sldId id="264" r:id="rId14"/>
    <p:sldId id="265" r:id="rId15"/>
    <p:sldId id="266" r:id="rId16"/>
    <p:sldId id="267" r:id="rId17"/>
    <p:sldId id="268" r:id="rId18"/>
    <p:sldId id="277" r:id="rId19"/>
    <p:sldId id="269" r:id="rId20"/>
    <p:sldId id="270" r:id="rId21"/>
    <p:sldId id="271" r:id="rId22"/>
    <p:sldId id="27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4745"/>
  </p:normalViewPr>
  <p:slideViewPr>
    <p:cSldViewPr snapToGrid="0">
      <p:cViewPr varScale="1">
        <p:scale>
          <a:sx n="138" d="100"/>
          <a:sy n="138" d="100"/>
        </p:scale>
        <p:origin x="224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54d885411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154d885411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54d885411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154d885411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54d885411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154d885411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54d885411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154d885411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54d885411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154d885411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54d885411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154d885411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54d885411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154d885411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54d885411_1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154d885411_1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54d885411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154d885411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54d37de5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54d37de5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54d37de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54d37de5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54d37de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54d37de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49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54d37de5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54d37de5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154d37de5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154d37de5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54d37de5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54d37de5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54d37de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54d37de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54d885411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154d885411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54d885411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154d885411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687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54d885411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154d885411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2380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54d885411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154d885411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© Templateswise.com - Machine Learning PPT">
  <p:cSld name="© Templateswise.com - Machine Learning PP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4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7"/>
            <a:ext cx="9144000" cy="514258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860032" y="1779662"/>
            <a:ext cx="384829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024120" y="2427734"/>
            <a:ext cx="3672408" cy="45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4" name="Google Shape;64;p14"/>
          <p:cNvGrpSpPr/>
          <p:nvPr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65" name="Google Shape;65;p14"/>
            <p:cNvSpPr/>
            <p:nvPr/>
          </p:nvSpPr>
          <p:spPr>
            <a:xfrm>
              <a:off x="6958036" y="2967073"/>
              <a:ext cx="808040" cy="808047"/>
            </a:xfrm>
            <a:custGeom>
              <a:avLst/>
              <a:gdLst/>
              <a:ahLst/>
              <a:cxnLst/>
              <a:rect l="l" t="t" r="r" b="b"/>
              <a:pathLst>
                <a:path w="1017" h="1017" extrusionOk="0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7075512" y="3165513"/>
              <a:ext cx="574677" cy="360367"/>
            </a:xfrm>
            <a:custGeom>
              <a:avLst/>
              <a:gdLst/>
              <a:ahLst/>
              <a:cxnLst/>
              <a:rect l="l" t="t" r="r" b="b"/>
              <a:pathLst>
                <a:path w="726" h="454" extrusionOk="0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68" name="Google Shape;68;p14"/>
            <p:cNvSpPr/>
            <p:nvPr/>
          </p:nvSpPr>
          <p:spPr>
            <a:xfrm>
              <a:off x="5967433" y="2967073"/>
              <a:ext cx="808040" cy="808047"/>
            </a:xfrm>
            <a:custGeom>
              <a:avLst/>
              <a:gdLst/>
              <a:ahLst/>
              <a:cxnLst/>
              <a:rect l="l" t="t" r="r" b="b"/>
              <a:pathLst>
                <a:path w="1017" h="1017" extrusionOk="0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191271" y="3189326"/>
              <a:ext cx="360364" cy="363542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226196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256359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286521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316684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346847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6377009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408759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6438922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499247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469085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499247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469085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6438922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408759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377009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346847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316684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6286521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226196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6256359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103958" y="349889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103958" y="346872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103958" y="3438566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6103958" y="3408403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103958" y="3378241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6103958" y="3348078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103958" y="3317915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103958" y="3287752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103958" y="322583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103958" y="325600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564335" y="322583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564335" y="325600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564335" y="3287752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6564335" y="3317915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564335" y="3348078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564335" y="3378241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564335" y="3408403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6564335" y="3438566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6564335" y="349889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564335" y="346872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4978417" y="2967073"/>
            <a:ext cx="808040" cy="808047"/>
            <a:chOff x="4978417" y="2967073"/>
            <a:chExt cx="808040" cy="808047"/>
          </a:xfrm>
        </p:grpSpPr>
        <p:sp>
          <p:nvSpPr>
            <p:cNvPr id="111" name="Google Shape;111;p14"/>
            <p:cNvSpPr/>
            <p:nvPr/>
          </p:nvSpPr>
          <p:spPr>
            <a:xfrm>
              <a:off x="4978417" y="2967073"/>
              <a:ext cx="808040" cy="808047"/>
            </a:xfrm>
            <a:custGeom>
              <a:avLst/>
              <a:gdLst/>
              <a:ahLst/>
              <a:cxnLst/>
              <a:rect l="l" t="t" r="r" b="b"/>
              <a:pathLst>
                <a:path w="1018" h="1018" extrusionOk="0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5221305" y="3097250"/>
              <a:ext cx="325439" cy="428630"/>
            </a:xfrm>
            <a:custGeom>
              <a:avLst/>
              <a:gdLst/>
              <a:ahLst/>
              <a:cxnLst/>
              <a:rect l="l" t="t" r="r" b="b"/>
              <a:pathLst>
                <a:path w="409" h="539" extrusionOk="0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5316556" y="3541755"/>
              <a:ext cx="134938" cy="28575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5329256" y="3579856"/>
              <a:ext cx="107950" cy="28575"/>
            </a:xfrm>
            <a:custGeom>
              <a:avLst/>
              <a:gdLst/>
              <a:ahLst/>
              <a:cxnLst/>
              <a:rect l="l" t="t" r="r" b="b"/>
              <a:pathLst>
                <a:path w="136" h="35" extrusionOk="0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5343543" y="3617956"/>
              <a:ext cx="80963" cy="28575"/>
            </a:xfrm>
            <a:custGeom>
              <a:avLst/>
              <a:gdLst/>
              <a:ahLst/>
              <a:cxnLst/>
              <a:rect l="l" t="t" r="r" b="b"/>
              <a:pathLst>
                <a:path w="102" h="36" extrusionOk="0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5260993" y="3143288"/>
              <a:ext cx="100013" cy="133352"/>
            </a:xfrm>
            <a:custGeom>
              <a:avLst/>
              <a:gdLst/>
              <a:ahLst/>
              <a:cxnLst/>
              <a:rect l="l" t="t" r="r" b="b"/>
              <a:pathLst>
                <a:path w="126" h="167" extrusionOk="0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hine Learning PPT 5">
  <p:cSld name="Machine Learning PPT 5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>
            <a:off x="0" y="4402138"/>
            <a:ext cx="9144000" cy="741363"/>
          </a:xfrm>
          <a:custGeom>
            <a:avLst/>
            <a:gdLst/>
            <a:ahLst/>
            <a:cxnLst/>
            <a:rect l="l" t="t" r="r" b="b"/>
            <a:pathLst>
              <a:path w="11520" h="933" extrusionOk="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12" cy="2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hine Learning PPT 2">
  <p:cSld name="Machine Learning PP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>
            <a:off x="3454400" y="2886754"/>
            <a:ext cx="2256946" cy="4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2"/>
          </p:nvPr>
        </p:nvSpPr>
        <p:spPr>
          <a:xfrm>
            <a:off x="3454400" y="3319043"/>
            <a:ext cx="2256946" cy="10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A9B2BD"/>
              </a:buClr>
              <a:buSzPts val="1800"/>
              <a:buNone/>
              <a:defRPr sz="1800">
                <a:solidFill>
                  <a:srgbClr val="A9B2BD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3"/>
          </p:nvPr>
        </p:nvSpPr>
        <p:spPr>
          <a:xfrm>
            <a:off x="6131478" y="2886754"/>
            <a:ext cx="2256946" cy="4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4"/>
          </p:nvPr>
        </p:nvSpPr>
        <p:spPr>
          <a:xfrm>
            <a:off x="6131478" y="3319043"/>
            <a:ext cx="2256946" cy="10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A9B2BD"/>
              </a:buClr>
              <a:buSzPts val="1800"/>
              <a:buNone/>
              <a:defRPr sz="1800">
                <a:solidFill>
                  <a:srgbClr val="A9B2BD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5"/>
          </p:nvPr>
        </p:nvSpPr>
        <p:spPr>
          <a:xfrm>
            <a:off x="755576" y="2886754"/>
            <a:ext cx="2256946" cy="4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body" idx="6"/>
          </p:nvPr>
        </p:nvSpPr>
        <p:spPr>
          <a:xfrm>
            <a:off x="755576" y="3319043"/>
            <a:ext cx="2256946" cy="10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A9B2BD"/>
              </a:buClr>
              <a:buSzPts val="1800"/>
              <a:buNone/>
              <a:defRPr sz="1800">
                <a:solidFill>
                  <a:srgbClr val="A9B2BD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45" name="Google Shape;145;p17"/>
          <p:cNvGrpSpPr/>
          <p:nvPr/>
        </p:nvGrpSpPr>
        <p:grpSpPr>
          <a:xfrm>
            <a:off x="6625641" y="1529963"/>
            <a:ext cx="1266206" cy="1266218"/>
            <a:chOff x="6958036" y="2967073"/>
            <a:chExt cx="808040" cy="808047"/>
          </a:xfrm>
        </p:grpSpPr>
        <p:sp>
          <p:nvSpPr>
            <p:cNvPr id="146" name="Google Shape;146;p17"/>
            <p:cNvSpPr/>
            <p:nvPr/>
          </p:nvSpPr>
          <p:spPr>
            <a:xfrm>
              <a:off x="6958036" y="2967073"/>
              <a:ext cx="808040" cy="808047"/>
            </a:xfrm>
            <a:custGeom>
              <a:avLst/>
              <a:gdLst/>
              <a:ahLst/>
              <a:cxnLst/>
              <a:rect l="l" t="t" r="r" b="b"/>
              <a:pathLst>
                <a:path w="1017" h="1017" extrusionOk="0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7075512" y="3165513"/>
              <a:ext cx="574677" cy="360367"/>
            </a:xfrm>
            <a:custGeom>
              <a:avLst/>
              <a:gdLst/>
              <a:ahLst/>
              <a:cxnLst/>
              <a:rect l="l" t="t" r="r" b="b"/>
              <a:pathLst>
                <a:path w="726" h="454" extrusionOk="0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3929507" y="1529963"/>
            <a:ext cx="1266206" cy="1266218"/>
            <a:chOff x="5967433" y="2967073"/>
            <a:chExt cx="808040" cy="808047"/>
          </a:xfrm>
        </p:grpSpPr>
        <p:sp>
          <p:nvSpPr>
            <p:cNvPr id="149" name="Google Shape;149;p17"/>
            <p:cNvSpPr/>
            <p:nvPr/>
          </p:nvSpPr>
          <p:spPr>
            <a:xfrm>
              <a:off x="5967433" y="2967073"/>
              <a:ext cx="808040" cy="808047"/>
            </a:xfrm>
            <a:custGeom>
              <a:avLst/>
              <a:gdLst/>
              <a:ahLst/>
              <a:cxnLst/>
              <a:rect l="l" t="t" r="r" b="b"/>
              <a:pathLst>
                <a:path w="1017" h="1017" extrusionOk="0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6191271" y="3189326"/>
              <a:ext cx="360364" cy="363542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6226196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6256359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6286521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6316684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6346847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6377009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6408759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438922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499247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469085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6499247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469085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6438922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6408759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6377009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6346847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6316684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286521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6226196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256359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103958" y="349889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6103958" y="346872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6103958" y="3438566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6103958" y="3408403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103958" y="3378241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103958" y="3348078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103958" y="3317915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6103958" y="3287752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6103958" y="322583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6103958" y="325600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6564335" y="322583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6564335" y="325600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6564335" y="3287752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6564335" y="3317915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6564335" y="3348078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6564335" y="3378241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6564335" y="3408403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6564335" y="3438566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6564335" y="349889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6564335" y="346872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17"/>
          <p:cNvGrpSpPr/>
          <p:nvPr/>
        </p:nvGrpSpPr>
        <p:grpSpPr>
          <a:xfrm>
            <a:off x="1233373" y="1529963"/>
            <a:ext cx="1266206" cy="1266218"/>
            <a:chOff x="4978417" y="2967073"/>
            <a:chExt cx="808040" cy="808047"/>
          </a:xfrm>
        </p:grpSpPr>
        <p:sp>
          <p:nvSpPr>
            <p:cNvPr id="192" name="Google Shape;192;p17"/>
            <p:cNvSpPr/>
            <p:nvPr/>
          </p:nvSpPr>
          <p:spPr>
            <a:xfrm>
              <a:off x="4978417" y="2967073"/>
              <a:ext cx="808040" cy="808047"/>
            </a:xfrm>
            <a:custGeom>
              <a:avLst/>
              <a:gdLst/>
              <a:ahLst/>
              <a:cxnLst/>
              <a:rect l="l" t="t" r="r" b="b"/>
              <a:pathLst>
                <a:path w="1018" h="1018" extrusionOk="0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221305" y="3097250"/>
              <a:ext cx="325439" cy="428630"/>
            </a:xfrm>
            <a:custGeom>
              <a:avLst/>
              <a:gdLst/>
              <a:ahLst/>
              <a:cxnLst/>
              <a:rect l="l" t="t" r="r" b="b"/>
              <a:pathLst>
                <a:path w="409" h="539" extrusionOk="0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316556" y="3541755"/>
              <a:ext cx="134938" cy="28575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329256" y="3579856"/>
              <a:ext cx="107950" cy="28575"/>
            </a:xfrm>
            <a:custGeom>
              <a:avLst/>
              <a:gdLst/>
              <a:ahLst/>
              <a:cxnLst/>
              <a:rect l="l" t="t" r="r" b="b"/>
              <a:pathLst>
                <a:path w="136" h="35" extrusionOk="0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343543" y="3617956"/>
              <a:ext cx="80963" cy="28575"/>
            </a:xfrm>
            <a:custGeom>
              <a:avLst/>
              <a:gdLst/>
              <a:ahLst/>
              <a:cxnLst/>
              <a:rect l="l" t="t" r="r" b="b"/>
              <a:pathLst>
                <a:path w="102" h="36" extrusionOk="0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5260993" y="3143288"/>
              <a:ext cx="100013" cy="133352"/>
            </a:xfrm>
            <a:custGeom>
              <a:avLst/>
              <a:gdLst/>
              <a:ahLst/>
              <a:cxnLst/>
              <a:rect l="l" t="t" r="r" b="b"/>
              <a:pathLst>
                <a:path w="126" h="167" extrusionOk="0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hine Learning PPT 4">
  <p:cSld name="Machine Learning PPT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6622372" y="2973749"/>
            <a:ext cx="297541" cy="337384"/>
          </a:xfrm>
          <a:custGeom>
            <a:avLst/>
            <a:gdLst/>
            <a:ahLst/>
            <a:cxnLst/>
            <a:rect l="l" t="t" r="r" b="b"/>
            <a:pathLst>
              <a:path w="1852" h="2400" extrusionOk="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>
            <a:spLocks noGrp="1"/>
          </p:cNvSpPr>
          <p:nvPr>
            <p:ph type="body" idx="1"/>
          </p:nvPr>
        </p:nvSpPr>
        <p:spPr>
          <a:xfrm>
            <a:off x="4067944" y="1746440"/>
            <a:ext cx="4608512" cy="50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2"/>
          </p:nvPr>
        </p:nvSpPr>
        <p:spPr>
          <a:xfrm>
            <a:off x="4067944" y="2459046"/>
            <a:ext cx="4608512" cy="200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7" name="Google Shape;207;p18"/>
          <p:cNvGrpSpPr/>
          <p:nvPr/>
        </p:nvGrpSpPr>
        <p:grpSpPr>
          <a:xfrm>
            <a:off x="769526" y="1498605"/>
            <a:ext cx="2866370" cy="2866370"/>
            <a:chOff x="769526" y="1498605"/>
            <a:chExt cx="2866370" cy="2866370"/>
          </a:xfrm>
        </p:grpSpPr>
        <p:sp>
          <p:nvSpPr>
            <p:cNvPr id="208" name="Google Shape;208;p18"/>
            <p:cNvSpPr/>
            <p:nvPr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9" name="Google Shape;209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hine Learning PPT 3">
  <p:cSld name="Machine Learning PPT 3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 rot="5400000">
            <a:off x="-1642851" y="1642852"/>
            <a:ext cx="5143500" cy="1857796"/>
          </a:xfrm>
          <a:custGeom>
            <a:avLst/>
            <a:gdLst/>
            <a:ahLst/>
            <a:cxnLst/>
            <a:rect l="l" t="t" r="r" b="b"/>
            <a:pathLst>
              <a:path w="11520" h="933" extrusionOk="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1857798" y="915566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1857798" y="2057202"/>
            <a:ext cx="6818658" cy="24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92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lu-explain.github.io/linear-regressio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ceng.metu.edu.tr/~akifakkus/courses/ceng574/k-mean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4013200" y="675216"/>
            <a:ext cx="5032991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fa-IR" dirty="0">
                <a:cs typeface="B Nazanin" panose="00000400000000000000" pitchFamily="2" charset="-78"/>
              </a:rPr>
              <a:t>مقدمه‌ای بر </a:t>
            </a:r>
            <a:r>
              <a:rPr lang="en" dirty="0">
                <a:cs typeface="B Nazanin" panose="00000400000000000000" pitchFamily="2" charset="-78"/>
              </a:rPr>
              <a:t>یادگیری ماشین</a:t>
            </a:r>
            <a:r>
              <a:rPr lang="fa-IR" dirty="0">
                <a:cs typeface="B Nazanin" panose="00000400000000000000" pitchFamily="2" charset="-78"/>
              </a:rPr>
              <a:t> و یادگیری ژرف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65957-4147-F644-BD53-AA7967A2E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E76C8E-B7ED-9543-B649-F060F1CF0265}"/>
              </a:ext>
            </a:extLst>
          </p:cNvPr>
          <p:cNvSpPr/>
          <p:nvPr/>
        </p:nvSpPr>
        <p:spPr>
          <a:xfrm>
            <a:off x="8154838" y="5029605"/>
            <a:ext cx="937404" cy="1023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94A83-0DAF-4A81-A764-B95D3E646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5" t="52073" r="23316" b="31549"/>
          <a:stretch/>
        </p:blipFill>
        <p:spPr>
          <a:xfrm>
            <a:off x="3276785" y="4135832"/>
            <a:ext cx="2066993" cy="631431"/>
          </a:xfrm>
          <a:prstGeom prst="rect">
            <a:avLst/>
          </a:prstGeom>
        </p:spPr>
      </p:pic>
      <p:sp>
        <p:nvSpPr>
          <p:cNvPr id="9" name="Google Shape;215;p19">
            <a:extLst>
              <a:ext uri="{FF2B5EF4-FFF2-40B4-BE49-F238E27FC236}">
                <a16:creationId xmlns:a16="http://schemas.microsoft.com/office/drawing/2014/main" id="{58878A39-8CE8-1E41-9D54-BD6FEE4B18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22332" y="1913467"/>
            <a:ext cx="2062480" cy="45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cs typeface="B Nazanin" panose="00000400000000000000" pitchFamily="2" charset="-78"/>
              </a:rPr>
              <a:t>محمد حسین رهبان</a:t>
            </a:r>
            <a:endParaRPr lang="fa-IR" dirty="0">
              <a:cs typeface="B Nazanin" panose="00000400000000000000" pitchFamily="2" charset="-78"/>
            </a:endParaRPr>
          </a:p>
          <a:p>
            <a:pPr marL="0" indent="0" algn="r">
              <a:spcBef>
                <a:spcPts val="0"/>
              </a:spcBef>
            </a:pPr>
            <a:r>
              <a:rPr lang="fa-IR" sz="1200" dirty="0">
                <a:cs typeface="B Nazanin" panose="00000400000000000000" pitchFamily="2" charset="-78"/>
              </a:rPr>
              <a:t>جلسه اول</a:t>
            </a:r>
            <a:endParaRPr lang="en" sz="10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" dirty="0" err="1">
                <a:cs typeface="B Nazanin" panose="00000400000000000000" pitchFamily="2" charset="-78"/>
              </a:rPr>
              <a:t>انواع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یادگیری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ماشین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58" name="Google Shape;258;p25"/>
          <p:cNvSpPr txBox="1">
            <a:spLocks noGrp="1"/>
          </p:cNvSpPr>
          <p:nvPr>
            <p:ph type="body" idx="1"/>
          </p:nvPr>
        </p:nvSpPr>
        <p:spPr>
          <a:xfrm>
            <a:off x="467544" y="1217571"/>
            <a:ext cx="8208900" cy="338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یادگیری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نظارتی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(Supervised Learning)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endParaRPr sz="16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1085850" lvl="1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پیش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‌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بینی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خروجی بر اساس 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داده‌های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برچسب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‌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گذاری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شده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 (</a:t>
            </a:r>
            <a:r>
              <a:rPr lang="fa-IR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رگرسیون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 و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دسته‌بندی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sz="18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یادگیری 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بدون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‌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نظارت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(Unsupervised Learning)</a:t>
            </a:r>
            <a:endParaRPr sz="16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1085850" lvl="1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پیدا کردن الگوها و ویژگی‌های مخفی در داده 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(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خوشه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بندی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 و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کاهش بعد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sz="18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یادگیری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تقویتی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 (Reinforcement Learning)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endParaRPr sz="1600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1085850" lvl="1" indent="-342900" algn="r" rtl="1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یادگیری عمل یا فعل بر اساس </a:t>
            </a:r>
            <a:r>
              <a:rPr lang="en" sz="1600" dirty="0" err="1">
                <a:latin typeface="Calibri" panose="020F0502020204030204" pitchFamily="34" charset="0"/>
                <a:cs typeface="B Nazanin" panose="00000400000000000000" pitchFamily="2" charset="-78"/>
              </a:rPr>
              <a:t>پاداش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‌ 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در طول زمان (</a:t>
            </a:r>
            <a:r>
              <a:rPr lang="en" sz="1600" dirty="0">
                <a:latin typeface="Calibri" panose="020F0502020204030204" pitchFamily="34" charset="0"/>
                <a:cs typeface="B Nazanin" panose="00000400000000000000" pitchFamily="2" charset="-78"/>
              </a:rPr>
              <a:t>رباتیکس</a:t>
            </a:r>
            <a:r>
              <a:rPr lang="fa-IR" sz="1600" dirty="0">
                <a:latin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sz="18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F3E6E-7DD2-0548-8AFE-D26C9680E6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10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8397E-181A-0C0E-4DA6-B716467E1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425DE-4370-D029-8D84-00AB2D41A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05" y="2911718"/>
            <a:ext cx="2889356" cy="150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1857798" y="915566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" sz="3500" dirty="0">
                <a:cs typeface="B Nazanin" panose="00000400000000000000" pitchFamily="2" charset="-78"/>
              </a:rPr>
              <a:t>هوش مصنوعی، یادگیری ماشین، یادگیری عمیق</a:t>
            </a:r>
            <a:r>
              <a:rPr lang="fa-IR" sz="3500" dirty="0">
                <a:cs typeface="B Nazanin" panose="00000400000000000000" pitchFamily="2" charset="-78"/>
              </a:rPr>
              <a:t>، علوم داده</a:t>
            </a:r>
            <a:endParaRPr sz="3500" dirty="0">
              <a:cs typeface="B Nazanin" panose="00000400000000000000" pitchFamily="2" charset="-78"/>
            </a:endParaRPr>
          </a:p>
        </p:txBody>
      </p:sp>
      <p:sp>
        <p:nvSpPr>
          <p:cNvPr id="244" name="Google Shape;244;p23"/>
          <p:cNvSpPr txBox="1">
            <a:spLocks noGrp="1"/>
          </p:cNvSpPr>
          <p:nvPr>
            <p:ph type="body" idx="1"/>
          </p:nvPr>
        </p:nvSpPr>
        <p:spPr>
          <a:xfrm>
            <a:off x="1857798" y="2057202"/>
            <a:ext cx="6818658" cy="244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dirty="0">
                <a:cs typeface="B Nazanin" panose="00000400000000000000" pitchFamily="2" charset="-78"/>
              </a:rPr>
              <a:t>   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94F1D-55AD-9F44-B652-0EE7429439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11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40A77-0157-2F0D-7A10-9D10FB389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7A66B-24A5-6FAF-82F2-279EBA4FC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30" y="1772816"/>
            <a:ext cx="3381677" cy="24482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">
                <a:cs typeface="B Nazanin" panose="00000400000000000000" pitchFamily="2" charset="-78"/>
              </a:rPr>
              <a:t>مثال‌هایی از یادگیری ماشین</a:t>
            </a:r>
            <a:endParaRPr>
              <a:cs typeface="B Nazanin" panose="00000400000000000000" pitchFamily="2" charset="-78"/>
            </a:endParaRPr>
          </a:p>
        </p:txBody>
      </p:sp>
      <p:sp>
        <p:nvSpPr>
          <p:cNvPr id="264" name="Google Shape;264;p26"/>
          <p:cNvSpPr txBox="1">
            <a:spLocks noGrp="1"/>
          </p:cNvSpPr>
          <p:nvPr>
            <p:ph type="body" idx="1"/>
          </p:nvPr>
        </p:nvSpPr>
        <p:spPr>
          <a:xfrm>
            <a:off x="814677" y="1419622"/>
            <a:ext cx="8208912" cy="2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dirty="0" err="1">
                <a:cs typeface="B Nazanin" panose="00000400000000000000" pitchFamily="2" charset="-78"/>
              </a:rPr>
              <a:t>یادگیری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تقویتی</a:t>
            </a:r>
            <a:r>
              <a:rPr lang="en" dirty="0">
                <a:cs typeface="B Nazanin" panose="00000400000000000000" pitchFamily="2" charset="-78"/>
              </a:rPr>
              <a:t>                   </a:t>
            </a:r>
            <a:r>
              <a:rPr lang="en" dirty="0" err="1">
                <a:cs typeface="B Nazanin" panose="00000400000000000000" pitchFamily="2" charset="-78"/>
              </a:rPr>
              <a:t>یادگیری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بدون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نظارت</a:t>
            </a:r>
            <a:r>
              <a:rPr lang="en" dirty="0">
                <a:cs typeface="B Nazanin" panose="00000400000000000000" pitchFamily="2" charset="-78"/>
              </a:rPr>
              <a:t>                      </a:t>
            </a:r>
            <a:r>
              <a:rPr lang="en" dirty="0" err="1">
                <a:cs typeface="B Nazanin" panose="00000400000000000000" pitchFamily="2" charset="-78"/>
              </a:rPr>
              <a:t>یادگیری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نظارتی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265" name="Google Shape;26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962150"/>
            <a:ext cx="2071162" cy="140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854994"/>
            <a:ext cx="2878667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/>
          <p:nvPr/>
        </p:nvSpPr>
        <p:spPr>
          <a:xfrm>
            <a:off x="7425520" y="1952672"/>
            <a:ext cx="1081603" cy="141960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93E33-96BD-461B-9C0C-CDB70C2BA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520" y="1962150"/>
            <a:ext cx="1190626" cy="1562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47363-3CB2-4A2D-B0AE-3CE65FDB7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561" y="1962151"/>
            <a:ext cx="1190626" cy="15626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02AD3-0BF5-434B-A084-A56BCC5F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12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039E8-343B-30BB-1BD8-20E631E68C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">
                <a:cs typeface="B Nazanin" panose="00000400000000000000" pitchFamily="2" charset="-78"/>
              </a:rPr>
              <a:t>الگوریتم‌های کلیدی</a:t>
            </a:r>
            <a:endParaRPr>
              <a:cs typeface="B Nazanin" panose="00000400000000000000" pitchFamily="2" charset="-78"/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12" cy="2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dirty="0" err="1">
                <a:cs typeface="B Nazanin" panose="00000400000000000000" pitchFamily="2" charset="-78"/>
              </a:rPr>
              <a:t>یادگیری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نظارتی</a:t>
            </a:r>
            <a:endParaRPr dirty="0">
              <a:cs typeface="B Nazanin" panose="00000400000000000000" pitchFamily="2" charset="-78"/>
            </a:endParaRPr>
          </a:p>
          <a:p>
            <a:pPr marL="1085850" lvl="1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dirty="0">
                <a:cs typeface="B Nazanin" panose="00000400000000000000" pitchFamily="2" charset="-78"/>
              </a:rPr>
              <a:t>Linear Regression</a:t>
            </a:r>
            <a:r>
              <a:rPr lang="fa-IR" sz="2000" dirty="0">
                <a:cs typeface="B Nazanin" panose="00000400000000000000" pitchFamily="2" charset="-78"/>
              </a:rPr>
              <a:t> و </a:t>
            </a:r>
            <a:r>
              <a:rPr lang="en" sz="2000" dirty="0">
                <a:cs typeface="B Nazanin" panose="00000400000000000000" pitchFamily="2" charset="-78"/>
              </a:rPr>
              <a:t> Logistic Regression</a:t>
            </a:r>
            <a:endParaRPr dirty="0">
              <a:cs typeface="B Nazanin" panose="00000400000000000000" pitchFamily="2" charset="-78"/>
            </a:endParaRPr>
          </a:p>
          <a:p>
            <a:pPr marL="1085850" lvl="1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dirty="0">
                <a:cs typeface="B Nazanin" panose="00000400000000000000" pitchFamily="2" charset="-78"/>
              </a:rPr>
              <a:t>Decision Tree</a:t>
            </a:r>
            <a:endParaRPr dirty="0">
              <a:cs typeface="B Nazanin" panose="00000400000000000000" pitchFamily="2" charset="-78"/>
            </a:endParaRPr>
          </a:p>
          <a:p>
            <a:pPr marL="1085850" lvl="1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dirty="0">
                <a:cs typeface="B Nazanin" panose="00000400000000000000" pitchFamily="2" charset="-78"/>
              </a:rPr>
              <a:t>Support Vector Machines (SVM)</a:t>
            </a:r>
            <a:endParaRPr dirty="0">
              <a:cs typeface="B Nazanin" panose="00000400000000000000" pitchFamily="2" charset="-78"/>
            </a:endParaRPr>
          </a:p>
          <a:p>
            <a:pPr marL="1085850" lvl="1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dirty="0">
                <a:cs typeface="B Nazanin" panose="00000400000000000000" pitchFamily="2" charset="-78"/>
              </a:rPr>
              <a:t>Neural Networks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274" name="Google Shape;27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634603"/>
            <a:ext cx="1544456" cy="368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2600" y="2781482"/>
            <a:ext cx="2311508" cy="15410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96259C-CD4C-7F4F-B670-33B99EB793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13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226ED-9AC6-1F82-581E-31173BF6BB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">
                <a:cs typeface="B Nazanin" panose="00000400000000000000" pitchFamily="2" charset="-78"/>
              </a:rPr>
              <a:t>الگوریتم‌های کلیدی</a:t>
            </a:r>
            <a:endParaRPr>
              <a:cs typeface="B Nazanin" panose="00000400000000000000" pitchFamily="2" charset="-78"/>
            </a:endParaRPr>
          </a:p>
        </p:txBody>
      </p:sp>
      <p:sp>
        <p:nvSpPr>
          <p:cNvPr id="281" name="Google Shape;281;p28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12" cy="2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dirty="0">
                <a:cs typeface="B Nazanin" panose="00000400000000000000" pitchFamily="2" charset="-78"/>
              </a:rPr>
              <a:t>یادگیری </a:t>
            </a:r>
            <a:r>
              <a:rPr lang="en" dirty="0" err="1">
                <a:cs typeface="B Nazanin" panose="00000400000000000000" pitchFamily="2" charset="-78"/>
              </a:rPr>
              <a:t>بدون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نظارت</a:t>
            </a:r>
            <a:endParaRPr dirty="0">
              <a:cs typeface="B Nazanin" panose="00000400000000000000" pitchFamily="2" charset="-78"/>
            </a:endParaRPr>
          </a:p>
          <a:p>
            <a:pPr marL="1200150" lvl="1" indent="-4572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dirty="0">
                <a:cs typeface="B Nazanin" panose="00000400000000000000" pitchFamily="2" charset="-78"/>
              </a:rPr>
              <a:t>K-means Clustering</a:t>
            </a:r>
            <a:endParaRPr dirty="0">
              <a:cs typeface="B Nazanin" panose="00000400000000000000" pitchFamily="2" charset="-78"/>
            </a:endParaRPr>
          </a:p>
          <a:p>
            <a:pPr marL="1200150" lvl="1" indent="-4572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dirty="0">
                <a:cs typeface="B Nazanin" panose="00000400000000000000" pitchFamily="2" charset="-78"/>
              </a:rPr>
              <a:t>Hierarchical Clustering</a:t>
            </a:r>
            <a:endParaRPr dirty="0">
              <a:cs typeface="B Nazanin" panose="00000400000000000000" pitchFamily="2" charset="-78"/>
            </a:endParaRPr>
          </a:p>
          <a:p>
            <a:pPr marL="1200150" lvl="1" indent="-4572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dirty="0">
                <a:cs typeface="B Nazanin" panose="00000400000000000000" pitchFamily="2" charset="-78"/>
              </a:rPr>
              <a:t>PCA</a:t>
            </a:r>
            <a:endParaRPr dirty="0">
              <a:cs typeface="B Nazanin" panose="00000400000000000000" pitchFamily="2" charset="-78"/>
            </a:endParaRPr>
          </a:p>
          <a:p>
            <a:pPr marL="1200150" lvl="1" indent="-4572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cs typeface="B Nazanin" panose="00000400000000000000" pitchFamily="2" charset="-78"/>
              </a:rPr>
              <a:t>t</a:t>
            </a:r>
            <a:r>
              <a:rPr lang="en" sz="2000" dirty="0">
                <a:cs typeface="B Nazanin" panose="00000400000000000000" pitchFamily="2" charset="-78"/>
              </a:rPr>
              <a:t>-SNE</a:t>
            </a: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cs typeface="B Nazanin" panose="00000400000000000000" pitchFamily="2" charset="-78"/>
            </a:endParaRPr>
          </a:p>
        </p:txBody>
      </p:sp>
      <p:pic>
        <p:nvPicPr>
          <p:cNvPr id="282" name="Google Shape;2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504950"/>
            <a:ext cx="4046571" cy="20347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8757C-1FBB-4547-A7B9-924CA1F384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14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89BC6-A3B3-9BC1-BB0E-A6698F1B4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" dirty="0">
                <a:cs typeface="B Nazanin" panose="00000400000000000000" pitchFamily="2" charset="-78"/>
              </a:rPr>
              <a:t>رگرسیون خطی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CC239-8E44-4895-BE13-69E0D98F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888" y="1673622"/>
            <a:ext cx="8208912" cy="1339230"/>
          </a:xfrm>
        </p:spPr>
        <p:txBody>
          <a:bodyPr/>
          <a:lstStyle/>
          <a:p>
            <a:pPr marL="1085850" lvl="1" indent="-342900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مدل کردن رابطه بین خروجی و ورودی</a:t>
            </a:r>
          </a:p>
          <a:p>
            <a:pPr marL="1085850" lvl="1" indent="-342900" algn="r" rtl="1">
              <a:buFont typeface="Arial" panose="020B0604020202020204" pitchFamily="34" charset="0"/>
              <a:buChar char="•"/>
            </a:pPr>
            <a:r>
              <a:rPr lang="fa-IR" sz="2200" dirty="0">
                <a:cs typeface="B Nazanin" panose="00000400000000000000" pitchFamily="2" charset="-78"/>
              </a:rPr>
              <a:t>پیدا کردن بهترین (کم هزینه‌ترین) خط یا صفحه برای دادگان</a:t>
            </a:r>
          </a:p>
          <a:p>
            <a:endParaRPr lang="en-US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5">
                <a:extLst>
                  <a:ext uri="{FF2B5EF4-FFF2-40B4-BE49-F238E27FC236}">
                    <a16:creationId xmlns:a16="http://schemas.microsoft.com/office/drawing/2014/main" id="{64FBC9D5-D7E8-4E6D-BAB2-E3BA6057B7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88" y="2666422"/>
                <a:ext cx="8208912" cy="1339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ctr" rtl="0">
                  <a:lnSpc>
                    <a:spcPct val="100000"/>
                  </a:lnSpc>
                  <a:spcBef>
                    <a:spcPts val="44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  <a:defRPr sz="2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algn="r" rtl="1"/>
                <a:r>
                  <a:rPr lang="fa-IR" dirty="0">
                    <a:cs typeface="B Nazanin" panose="00000400000000000000" pitchFamily="2" charset="-78"/>
                  </a:rPr>
                  <a:t>معادله: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algn="r" rtl="1"/>
                <a:r>
                  <a:rPr lang="fa-IR" dirty="0">
                    <a:cs typeface="B Nazanin" panose="00000400000000000000" pitchFamily="2" charset="-78"/>
                  </a:rPr>
                  <a:t>هدف: یافتن بهترین </a:t>
                </a:r>
                <a14:m>
                  <m:oMath xmlns:m="http://schemas.openxmlformats.org/officeDocument/2006/math">
                    <m:r>
                      <a:rPr lang="fa-I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..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fa-IR" b="0" baseline="-25000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10" name="Text Placeholder 5">
                <a:extLst>
                  <a:ext uri="{FF2B5EF4-FFF2-40B4-BE49-F238E27FC236}">
                    <a16:creationId xmlns:a16="http://schemas.microsoft.com/office/drawing/2014/main" id="{64FBC9D5-D7E8-4E6D-BAB2-E3BA6057B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8" y="2666422"/>
                <a:ext cx="8208912" cy="13392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372AA-E1A5-F340-8D0E-EB663D7748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15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C29D1-99C9-8BB5-F5EA-638A7DABC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">
                <a:cs typeface="B Nazanin" panose="00000400000000000000" pitchFamily="2" charset="-78"/>
              </a:rPr>
              <a:t>رگرسیون خطی</a:t>
            </a:r>
            <a:endParaRPr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990B3F-3018-440D-9BFD-43AFEC942F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indent="-342900" algn="r" rtl="1">
                  <a:buFont typeface="Arial" panose="020B0604020202020204" pitchFamily="34" charset="0"/>
                  <a:buChar char="•"/>
                </a:pPr>
                <a:r>
                  <a:rPr lang="fa-IR" dirty="0">
                    <a:cs typeface="B Nazanin" panose="00000400000000000000" pitchFamily="2" charset="-78"/>
                  </a:rPr>
                  <a:t>تابع هزینه</a:t>
                </a:r>
              </a:p>
              <a:p>
                <a:pPr marL="1085850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B Nazanin" panose="00000400000000000000" pitchFamily="2" charset="-78"/>
                  </a:rPr>
                  <a:t>MSE: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a-I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marL="1085850" lvl="1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B Nazanin" panose="00000400000000000000" pitchFamily="2" charset="-78"/>
                  </a:rPr>
                  <a:t>MAE: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a-I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8990B3F-3018-440D-9BFD-43AFEC942F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818" r="-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626496-AC67-9940-8853-6AC74DB0CE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16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F5F28-FA70-84FA-E382-7CF6195CC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">
                <a:cs typeface="B Nazanin" panose="00000400000000000000" pitchFamily="2" charset="-78"/>
              </a:rPr>
              <a:t>رگرسیون خطی</a:t>
            </a:r>
            <a:endParaRPr>
              <a:cs typeface="B Nazanin" panose="00000400000000000000" pitchFamily="2" charset="-78"/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12" cy="2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dirty="0" err="1">
                <a:cs typeface="B Nazanin" panose="00000400000000000000" pitchFamily="2" charset="-78"/>
              </a:rPr>
              <a:t>گرادیان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کاهشی</a:t>
            </a: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baseline="-25000" dirty="0" err="1">
                <a:cs typeface="B Nazanin" panose="00000400000000000000" pitchFamily="2" charset="-78"/>
              </a:rPr>
              <a:t>مثال</a:t>
            </a:r>
            <a:r>
              <a:rPr lang="en" baseline="-25000" dirty="0">
                <a:cs typeface="B Nazanin" panose="00000400000000000000" pitchFamily="2" charset="-78"/>
              </a:rPr>
              <a:t> </a:t>
            </a:r>
            <a:r>
              <a:rPr lang="en" baseline="-25000" dirty="0" err="1">
                <a:cs typeface="B Nazanin" panose="00000400000000000000" pitchFamily="2" charset="-78"/>
              </a:rPr>
              <a:t>تعاملی</a:t>
            </a:r>
            <a:r>
              <a:rPr lang="en" baseline="-25000" dirty="0">
                <a:cs typeface="B Nazanin" panose="00000400000000000000" pitchFamily="2" charset="-78"/>
              </a:rPr>
              <a:t>: </a:t>
            </a:r>
            <a:r>
              <a:rPr lang="en" baseline="-25000" dirty="0">
                <a:solidFill>
                  <a:schemeClr val="hlink"/>
                </a:solidFill>
                <a:uFill>
                  <a:noFill/>
                </a:uFill>
                <a:cs typeface="B Nazanin" panose="00000400000000000000" pitchFamily="2" charset="-78"/>
                <a:hlinkClick r:id="rId3"/>
              </a:rPr>
              <a:t>رگرسیون خطی</a:t>
            </a:r>
            <a:endParaRPr baseline="-25000" dirty="0">
              <a:cs typeface="B Nazanin" panose="00000400000000000000" pitchFamily="2" charset="-78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1088533"/>
            <a:ext cx="5158989" cy="3202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DE7F7B-8728-DB4E-95E1-12BB151D6F60}"/>
              </a:ext>
            </a:extLst>
          </p:cNvPr>
          <p:cNvSpPr/>
          <p:nvPr/>
        </p:nvSpPr>
        <p:spPr>
          <a:xfrm>
            <a:off x="2472267" y="1419622"/>
            <a:ext cx="499533" cy="222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647B68-70C3-8B49-9174-5DE52014596A}"/>
              </a:ext>
            </a:extLst>
          </p:cNvPr>
          <p:cNvSpPr/>
          <p:nvPr/>
        </p:nvSpPr>
        <p:spPr>
          <a:xfrm>
            <a:off x="3936063" y="1325099"/>
            <a:ext cx="1081856" cy="8677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48FC2D-4981-9843-BFF6-749239D2651D}"/>
              </a:ext>
            </a:extLst>
          </p:cNvPr>
          <p:cNvSpPr/>
          <p:nvPr/>
        </p:nvSpPr>
        <p:spPr>
          <a:xfrm>
            <a:off x="3868327" y="1802706"/>
            <a:ext cx="499533" cy="222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DAE1B5-1815-F943-8287-DF7DE988B4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17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AFD25-E562-20D8-49D0-66369D9A2F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168D1E-BE5B-D54C-8382-8BD0EA0C7A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18</a:t>
            </a:fld>
            <a:endParaRPr lang="en">
              <a:cs typeface="B Nazanin" panose="00000400000000000000" pitchFamily="2" charset="-7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7BB5C9-2BC8-604A-9225-A733AC4B7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err="1">
                <a:cs typeface="B Nazanin" panose="00000400000000000000" pitchFamily="2" charset="-78"/>
              </a:rPr>
              <a:t>بیش‌برازش</a:t>
            </a:r>
            <a:r>
              <a:rPr lang="fa-IR" dirty="0">
                <a:cs typeface="B Nazanin" panose="00000400000000000000" pitchFamily="2" charset="-78"/>
              </a:rPr>
              <a:t> (</a:t>
            </a:r>
            <a:r>
              <a:rPr lang="en-US" dirty="0">
                <a:cs typeface="B Nazanin" panose="00000400000000000000" pitchFamily="2" charset="-78"/>
              </a:rPr>
              <a:t>overfitting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CFAB2-FEF6-F74C-8523-57709F55E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3096" y="1419622"/>
            <a:ext cx="5123359" cy="2982516"/>
          </a:xfrm>
        </p:spPr>
        <p:txBody>
          <a:bodyPr/>
          <a:lstStyle/>
          <a:p>
            <a:pPr marL="571500" marR="0" indent="-342900" algn="just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مدل پیچیده: چند </a:t>
            </a:r>
            <a:r>
              <a:rPr lang="fa-IR" dirty="0" err="1">
                <a:cs typeface="B Nazanin" panose="00000400000000000000" pitchFamily="2" charset="-78"/>
              </a:rPr>
              <a:t>جمله‌ای</a:t>
            </a:r>
            <a:r>
              <a:rPr lang="fa-IR" dirty="0">
                <a:cs typeface="B Nazanin" panose="00000400000000000000" pitchFamily="2" charset="-78"/>
              </a:rPr>
              <a:t> درجه ۹ به جای خط </a:t>
            </a:r>
          </a:p>
          <a:p>
            <a:pPr marL="571500" marR="0" indent="-342900" algn="just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خطا روی داده آموزشی </a:t>
            </a:r>
            <a:r>
              <a:rPr lang="fa-IR" dirty="0"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پایین</a:t>
            </a:r>
          </a:p>
          <a:p>
            <a:pPr marL="571500" marR="0" indent="-342900" algn="just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خطا روی داده دیده‌ نشده (آزمایشی) </a:t>
            </a:r>
            <a:r>
              <a:rPr lang="fa-IR" dirty="0">
                <a:solidFill>
                  <a:srgbClr val="C00000"/>
                </a:solidFill>
                <a:cs typeface="B Nazanin" panose="00000400000000000000" pitchFamily="2" charset="-78"/>
              </a:rPr>
              <a:t>بالا</a:t>
            </a:r>
            <a:r>
              <a:rPr lang="fa-IR" dirty="0">
                <a:cs typeface="B Nazanin" panose="00000400000000000000" pitchFamily="2" charset="-78"/>
              </a:rPr>
              <a:t>  </a:t>
            </a:r>
          </a:p>
          <a:p>
            <a:pPr marL="571500" marR="0" indent="-342900" algn="just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چگونه رفع کنیم؟ داده بیشتر – مدل </a:t>
            </a:r>
            <a:r>
              <a:rPr lang="fa-IR" dirty="0" err="1">
                <a:cs typeface="B Nazanin" panose="00000400000000000000" pitchFamily="2" charset="-78"/>
              </a:rPr>
              <a:t>ساده‌تر</a:t>
            </a:r>
            <a:r>
              <a:rPr lang="fa-IR" dirty="0">
                <a:cs typeface="B Nazanin" panose="00000400000000000000" pitchFamily="2" charset="-78"/>
              </a:rPr>
              <a:t> – </a:t>
            </a:r>
            <a:r>
              <a:rPr lang="fa-IR" dirty="0" err="1">
                <a:cs typeface="B Nazanin" panose="00000400000000000000" pitchFamily="2" charset="-78"/>
              </a:rPr>
              <a:t>منظم‌سازی</a:t>
            </a:r>
            <a:r>
              <a:rPr lang="fa-IR" dirty="0">
                <a:cs typeface="B Nazanin" panose="00000400000000000000" pitchFamily="2" charset="-78"/>
              </a:rPr>
              <a:t> (</a:t>
            </a:r>
            <a:r>
              <a:rPr lang="en-US" dirty="0">
                <a:cs typeface="B Nazanin" panose="00000400000000000000" pitchFamily="2" charset="-78"/>
              </a:rPr>
              <a:t>regularization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FDBE0-7969-D842-888D-58C8C00B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" y="1419622"/>
            <a:ext cx="3118285" cy="2311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47FFA-905B-9448-388D-802ABC08C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8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">
                <a:cs typeface="B Nazanin" panose="00000400000000000000" pitchFamily="2" charset="-78"/>
              </a:rPr>
              <a:t>K-Means</a:t>
            </a:r>
            <a:endParaRPr>
              <a:cs typeface="B Nazanin" panose="00000400000000000000" pitchFamily="2" charset="-78"/>
            </a:endParaRPr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12" cy="298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dirty="0">
                <a:cs typeface="B Nazanin" panose="00000400000000000000" pitchFamily="2" charset="-78"/>
              </a:rPr>
              <a:t>مفهوم:</a:t>
            </a:r>
            <a:endParaRPr dirty="0">
              <a:cs typeface="B Nazanin" panose="00000400000000000000" pitchFamily="2" charset="-78"/>
            </a:endParaRPr>
          </a:p>
          <a:p>
            <a:pPr marL="1085850" lvl="1" indent="-3429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 dirty="0">
                <a:cs typeface="B Nazanin" panose="00000400000000000000" pitchFamily="2" charset="-78"/>
              </a:rPr>
              <a:t>روشی برای دسته بندی و تقسیم بندی داده‌ها به خوشه‌های مجزا.</a:t>
            </a: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" dirty="0">
                <a:latin typeface="Calibri" panose="020F0502020204030204" pitchFamily="34" charset="0"/>
                <a:ea typeface="Arial"/>
                <a:cs typeface="B Nazanin" panose="00000400000000000000" pitchFamily="2" charset="-78"/>
                <a:sym typeface="Arial"/>
              </a:rPr>
              <a:t>الگوریتم</a:t>
            </a:r>
            <a:r>
              <a:rPr lang="en" dirty="0">
                <a:latin typeface="Calibri" panose="020F0502020204030204" pitchFamily="34" charset="0"/>
                <a:cs typeface="B Nazanin" panose="00000400000000000000" pitchFamily="2" charset="-78"/>
              </a:rPr>
              <a:t>:</a:t>
            </a:r>
            <a:endParaRPr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1200150" lvl="1" indent="-4572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dirty="0" err="1">
                <a:cs typeface="B Nazanin" panose="00000400000000000000" pitchFamily="2" charset="-78"/>
              </a:rPr>
              <a:t>قرار</a:t>
            </a:r>
            <a:r>
              <a:rPr lang="fa-IR" sz="2000" dirty="0">
                <a:cs typeface="B Nazanin" panose="00000400000000000000" pitchFamily="2" charset="-78"/>
              </a:rPr>
              <a:t> </a:t>
            </a:r>
            <a:r>
              <a:rPr lang="en" sz="2000" dirty="0" err="1">
                <a:cs typeface="B Nazanin" panose="00000400000000000000" pitchFamily="2" charset="-78"/>
              </a:rPr>
              <a:t>دادن</a:t>
            </a:r>
            <a:r>
              <a:rPr lang="en" sz="2000" dirty="0">
                <a:cs typeface="B Nazanin" panose="00000400000000000000" pitchFamily="2" charset="-78"/>
              </a:rPr>
              <a:t> تعدادی مرکز خوشه </a:t>
            </a:r>
            <a:r>
              <a:rPr lang="en" sz="2000" dirty="0" err="1">
                <a:cs typeface="B Nazanin" panose="00000400000000000000" pitchFamily="2" charset="-78"/>
              </a:rPr>
              <a:t>بصورت</a:t>
            </a:r>
            <a:r>
              <a:rPr lang="en" sz="2000" dirty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تصادفی</a:t>
            </a:r>
            <a:r>
              <a:rPr lang="en" sz="2000" dirty="0">
                <a:cs typeface="B Nazanin" panose="00000400000000000000" pitchFamily="2" charset="-78"/>
              </a:rPr>
              <a:t>.</a:t>
            </a:r>
            <a:endParaRPr lang="en" dirty="0">
              <a:cs typeface="B Nazanin" panose="00000400000000000000" pitchFamily="2" charset="-78"/>
            </a:endParaRPr>
          </a:p>
          <a:p>
            <a:pPr marL="1200150" lvl="1" indent="-4572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dirty="0" err="1">
                <a:cs typeface="B Nazanin" panose="00000400000000000000" pitchFamily="2" charset="-78"/>
              </a:rPr>
              <a:t>تخصیص</a:t>
            </a:r>
            <a:r>
              <a:rPr lang="en" sz="2000" dirty="0">
                <a:cs typeface="B Nazanin" panose="00000400000000000000" pitchFamily="2" charset="-78"/>
              </a:rPr>
              <a:t> هر داده به یک مرکز بر اساس فاصله </a:t>
            </a:r>
            <a:r>
              <a:rPr lang="en" sz="2000" dirty="0" err="1">
                <a:cs typeface="B Nazanin" panose="00000400000000000000" pitchFamily="2" charset="-78"/>
              </a:rPr>
              <a:t>اقلیدسی</a:t>
            </a:r>
            <a:r>
              <a:rPr lang="en" sz="2000" dirty="0">
                <a:cs typeface="B Nazanin" panose="00000400000000000000" pitchFamily="2" charset="-78"/>
              </a:rPr>
              <a:t>.</a:t>
            </a:r>
            <a:endParaRPr lang="en" dirty="0">
              <a:cs typeface="B Nazanin" panose="00000400000000000000" pitchFamily="2" charset="-78"/>
            </a:endParaRPr>
          </a:p>
          <a:p>
            <a:pPr marL="1200150" lvl="1" indent="-4572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dirty="0" err="1">
                <a:cs typeface="B Nazanin" panose="00000400000000000000" pitchFamily="2" charset="-78"/>
              </a:rPr>
              <a:t>بروزرسانی</a:t>
            </a:r>
            <a:r>
              <a:rPr lang="en" sz="2000" dirty="0">
                <a:cs typeface="B Nazanin" panose="00000400000000000000" pitchFamily="2" charset="-78"/>
              </a:rPr>
              <a:t> مرکز خوشه‌ها بر اساس میانگین داده‌های داخل هر </a:t>
            </a:r>
            <a:r>
              <a:rPr lang="en" sz="2000" dirty="0" err="1">
                <a:cs typeface="B Nazanin" panose="00000400000000000000" pitchFamily="2" charset="-78"/>
              </a:rPr>
              <a:t>خوشه</a:t>
            </a:r>
            <a:r>
              <a:rPr lang="en" sz="2000" dirty="0">
                <a:cs typeface="B Nazanin" panose="00000400000000000000" pitchFamily="2" charset="-78"/>
              </a:rPr>
              <a:t>.</a:t>
            </a:r>
            <a:endParaRPr lang="en" dirty="0">
              <a:cs typeface="B Nazanin" panose="00000400000000000000" pitchFamily="2" charset="-78"/>
            </a:endParaRPr>
          </a:p>
          <a:p>
            <a:pPr marL="1200150" lvl="1" indent="-45720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" sz="2000" dirty="0" err="1">
                <a:cs typeface="B Nazanin" panose="00000400000000000000" pitchFamily="2" charset="-78"/>
              </a:rPr>
              <a:t>تکرار</a:t>
            </a:r>
            <a:r>
              <a:rPr lang="en" sz="2000" dirty="0">
                <a:cs typeface="B Nazanin" panose="00000400000000000000" pitchFamily="2" charset="-78"/>
              </a:rPr>
              <a:t> مراحل بالا تا همگرایی.</a:t>
            </a: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dirty="0">
              <a:cs typeface="B Nazanin" panose="00000400000000000000" pitchFamily="2" charset="-78"/>
            </a:endParaRPr>
          </a:p>
          <a:p>
            <a:pPr marL="742950" lvl="1" indent="0" algn="r" rt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dirty="0">
              <a:cs typeface="B Nazanin" panose="00000400000000000000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8B97C-9137-7A41-BE66-FBABD3C481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19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24115-E27F-3188-325F-987B6F6D9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اطلاعات درس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body" idx="1"/>
          </p:nvPr>
        </p:nvSpPr>
        <p:spPr>
          <a:xfrm>
            <a:off x="477900" y="1194007"/>
            <a:ext cx="8208900" cy="320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-368300" algn="r" rtl="1">
              <a:spcBef>
                <a:spcPts val="440"/>
              </a:spcBef>
              <a:spcAft>
                <a:spcPts val="0"/>
              </a:spcAft>
              <a:buSzPts val="2200"/>
              <a:buChar char="●"/>
            </a:pPr>
            <a:r>
              <a:rPr lang="fa-IR" dirty="0">
                <a:solidFill>
                  <a:srgbClr val="C00000"/>
                </a:solidFill>
                <a:cs typeface="B Nazanin" panose="00000400000000000000" pitchFamily="2" charset="-78"/>
              </a:rPr>
              <a:t>مخاطبین</a:t>
            </a:r>
            <a:r>
              <a:rPr lang="fa-IR" dirty="0">
                <a:cs typeface="B Nazanin" panose="00000400000000000000" pitchFamily="2" charset="-78"/>
              </a:rPr>
              <a:t>: برنامه </a:t>
            </a:r>
            <a:r>
              <a:rPr lang="fa-IR" dirty="0" err="1">
                <a:cs typeface="B Nazanin" panose="00000400000000000000" pitchFamily="2" charset="-78"/>
              </a:rPr>
              <a:t>نویسی</a:t>
            </a:r>
            <a:r>
              <a:rPr lang="fa-IR" dirty="0">
                <a:cs typeface="B Nazanin" panose="00000400000000000000" pitchFamily="2" charset="-78"/>
              </a:rPr>
              <a:t> مقدماتی (</a:t>
            </a:r>
            <a:r>
              <a:rPr lang="fa-IR" dirty="0" err="1">
                <a:cs typeface="B Nazanin" panose="00000400000000000000" pitchFamily="2" charset="-78"/>
              </a:rPr>
              <a:t>پایتون</a:t>
            </a:r>
            <a:r>
              <a:rPr lang="fa-IR" dirty="0">
                <a:cs typeface="B Nazanin" panose="00000400000000000000" pitchFamily="2" charset="-78"/>
              </a:rPr>
              <a:t>)</a:t>
            </a:r>
            <a:endParaRPr dirty="0">
              <a:cs typeface="B Nazanin" panose="00000400000000000000" pitchFamily="2" charset="-78"/>
            </a:endParaRPr>
          </a:p>
          <a:p>
            <a:pPr marL="914400" lvl="0" indent="-368300" algn="r" rtl="1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a-IR" dirty="0">
                <a:solidFill>
                  <a:srgbClr val="C00000"/>
                </a:solidFill>
                <a:cs typeface="B Nazanin" panose="00000400000000000000" pitchFamily="2" charset="-78"/>
              </a:rPr>
              <a:t>ساختار</a:t>
            </a:r>
            <a:r>
              <a:rPr lang="fa-IR" dirty="0">
                <a:cs typeface="B Nazanin" panose="00000400000000000000" pitchFamily="2" charset="-78"/>
              </a:rPr>
              <a:t>: ۸ جلسه – </a:t>
            </a:r>
            <a:r>
              <a:rPr lang="en-US" dirty="0">
                <a:cs typeface="B Nazanin" panose="00000400000000000000" pitchFamily="2" charset="-78"/>
              </a:rPr>
              <a:t>Hands on</a:t>
            </a:r>
            <a:r>
              <a:rPr lang="fa-IR" dirty="0">
                <a:cs typeface="B Nazanin" panose="00000400000000000000" pitchFamily="2" charset="-78"/>
              </a:rPr>
              <a:t> و عملیاتی</a:t>
            </a:r>
          </a:p>
          <a:p>
            <a:pPr marL="914400" lvl="0" indent="-368300" algn="r" rtl="1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a-IR" dirty="0" err="1">
                <a:solidFill>
                  <a:srgbClr val="C00000"/>
                </a:solidFill>
                <a:cs typeface="B Nazanin" panose="00000400000000000000" pitchFamily="2" charset="-78"/>
              </a:rPr>
              <a:t>وب‌سایت</a:t>
            </a:r>
            <a:r>
              <a:rPr lang="fa-IR" dirty="0">
                <a:cs typeface="B Nazanin" panose="00000400000000000000" pitchFamily="2" charset="-78"/>
              </a:rPr>
              <a:t>: </a:t>
            </a:r>
            <a:r>
              <a:rPr lang="fa-IR" dirty="0" err="1">
                <a:cs typeface="B Nazanin" panose="00000400000000000000" pitchFamily="2" charset="-78"/>
              </a:rPr>
              <a:t>اطلاع‌رسانی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err="1">
                <a:cs typeface="B Nazanin" panose="00000400000000000000" pitchFamily="2" charset="-78"/>
              </a:rPr>
              <a:t>می‌شود</a:t>
            </a:r>
            <a:r>
              <a:rPr lang="fa-IR" dirty="0">
                <a:cs typeface="B Nazanin" panose="00000400000000000000" pitchFamily="2" charset="-78"/>
              </a:rPr>
              <a:t> (</a:t>
            </a:r>
            <a:r>
              <a:rPr lang="fa-IR" dirty="0" err="1">
                <a:cs typeface="B Nazanin" panose="00000400000000000000" pitchFamily="2" charset="-78"/>
              </a:rPr>
              <a:t>کوئرا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CC99A-DF4B-0943-9625-293EAC21E4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2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94A83-0DAF-4A81-A764-B95D3E646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cs typeface="B Nazanin" panose="00000400000000000000" pitchFamily="2" charset="-78"/>
              </a:rPr>
              <a:t>K-Means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13" name="Google Shape;313;p33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00" cy="298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r" rtl="1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cs typeface="B Nazanin" panose="00000400000000000000" pitchFamily="2" charset="-78"/>
              </a:rPr>
              <a:t>قرار دادن تعدادی مرکز خوشه بصورت رندم.</a:t>
            </a:r>
            <a:endParaRPr dirty="0">
              <a:cs typeface="B Nazanin" panose="00000400000000000000" pitchFamily="2" charset="-78"/>
            </a:endParaRPr>
          </a:p>
          <a:p>
            <a:pPr marL="457200" lvl="0" indent="-355600" algn="r" rtl="1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>
                <a:cs typeface="B Nazanin" panose="00000400000000000000" pitchFamily="2" charset="-78"/>
              </a:rPr>
              <a:t>تخصیص هر داده به یک مرکز بر اساس </a:t>
            </a:r>
            <a:endParaRPr sz="2000" dirty="0">
              <a:cs typeface="B Nazanin" panose="00000400000000000000" pitchFamily="2" charset="-78"/>
            </a:endParaRPr>
          </a:p>
          <a:p>
            <a:pPr marL="457200" lvl="0" indent="0" algn="r" rtl="1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 dirty="0">
                <a:cs typeface="B Nazanin" panose="00000400000000000000" pitchFamily="2" charset="-78"/>
              </a:rPr>
              <a:t>فاصله اقلیدسی.</a:t>
            </a:r>
            <a:endParaRPr sz="2000"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00"/>
              </a:spcBef>
              <a:spcAft>
                <a:spcPts val="0"/>
              </a:spcAft>
              <a:buNone/>
            </a:pPr>
            <a:endParaRPr lang="fa-IR" sz="2000"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00"/>
              </a:spcBef>
              <a:spcAft>
                <a:spcPts val="0"/>
              </a:spcAft>
              <a:buNone/>
            </a:pPr>
            <a:endParaRPr sz="2000"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 dirty="0">
                <a:cs typeface="B Nazanin" panose="00000400000000000000" pitchFamily="2" charset="-78"/>
              </a:rPr>
              <a:t>چگونه تعداد مراکز خوشه را مشخص کنیم؟</a:t>
            </a:r>
            <a:endParaRPr sz="2000"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 dirty="0">
                <a:cs typeface="B Nazanin" panose="00000400000000000000" pitchFamily="2" charset="-78"/>
              </a:rPr>
              <a:t>آیا محل اولیه مراکز خوشه تاثیری در همگرایی دارند؟</a:t>
            </a:r>
            <a:endParaRPr sz="2000" dirty="0">
              <a:cs typeface="B Nazanin" panose="00000400000000000000" pitchFamily="2" charset="-78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25" y="1378950"/>
            <a:ext cx="3771450" cy="3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D47C8D-8CDC-4616-BE1C-1BCD28436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339" y="3719447"/>
            <a:ext cx="494448" cy="4950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7A261D-188F-8A4A-B2AA-92BA79505D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20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AD8C8-DE55-1480-FC60-FBCF37033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cs typeface="B Nazanin" panose="00000400000000000000" pitchFamily="2" charset="-78"/>
              </a:rPr>
              <a:t>K-Means</a:t>
            </a:r>
            <a:endParaRPr>
              <a:cs typeface="B Nazanin" panose="00000400000000000000" pitchFamily="2" charset="-78"/>
            </a:endParaRPr>
          </a:p>
        </p:txBody>
      </p:sp>
      <p:sp>
        <p:nvSpPr>
          <p:cNvPr id="320" name="Google Shape;320;p34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00" cy="298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r" rtl="1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cs typeface="B Nazanin" panose="00000400000000000000" pitchFamily="2" charset="-78"/>
              </a:rPr>
              <a:t>بروزرسانی مرکز خوشه‌ها بر اساس </a:t>
            </a:r>
            <a:endParaRPr sz="200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cs typeface="B Nazanin" panose="00000400000000000000" pitchFamily="2" charset="-78"/>
              </a:rPr>
              <a:t>میانگین داده‌های داخل هر خوشه.</a:t>
            </a:r>
            <a:endParaRPr>
              <a:cs typeface="B Nazanin" panose="00000400000000000000" pitchFamily="2" charset="-78"/>
            </a:endParaRPr>
          </a:p>
          <a:p>
            <a:pPr marL="0" lvl="0" indent="0" algn="r" rtl="0">
              <a:spcBef>
                <a:spcPts val="440"/>
              </a:spcBef>
              <a:spcAft>
                <a:spcPts val="0"/>
              </a:spcAft>
              <a:buNone/>
            </a:pPr>
            <a:endParaRPr>
              <a:cs typeface="B Nazanin" panose="00000400000000000000" pitchFamily="2" charset="-78"/>
            </a:endParaRPr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25" y="1148625"/>
            <a:ext cx="4018851" cy="3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32B22-569D-534B-A83E-4BC311623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21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62C17-785A-0B68-7904-4FB59AB78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cs typeface="B Nazanin" panose="00000400000000000000" pitchFamily="2" charset="-78"/>
              </a:rPr>
              <a:t>K-Means</a:t>
            </a:r>
            <a:endParaRPr>
              <a:cs typeface="B Nazanin" panose="00000400000000000000" pitchFamily="2" charset="-78"/>
            </a:endParaRPr>
          </a:p>
        </p:txBody>
      </p:sp>
      <p:sp>
        <p:nvSpPr>
          <p:cNvPr id="327" name="Google Shape;327;p35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00" cy="298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r" rtl="1">
              <a:spcBef>
                <a:spcPts val="440"/>
              </a:spcBef>
              <a:spcAft>
                <a:spcPts val="0"/>
              </a:spcAft>
              <a:buSzPts val="2200"/>
              <a:buChar char="●"/>
            </a:pPr>
            <a:r>
              <a:rPr lang="en" dirty="0" err="1">
                <a:cs typeface="B Nazanin" panose="00000400000000000000" pitchFamily="2" charset="-78"/>
              </a:rPr>
              <a:t>تکرار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مراحل</a:t>
            </a: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40"/>
              </a:spcBef>
              <a:spcAft>
                <a:spcPts val="0"/>
              </a:spcAft>
              <a:buNone/>
            </a:pP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40"/>
              </a:spcBef>
              <a:spcAft>
                <a:spcPts val="0"/>
              </a:spcAft>
              <a:buNone/>
            </a:pP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40"/>
              </a:spcBef>
              <a:spcAft>
                <a:spcPts val="0"/>
              </a:spcAft>
              <a:buNone/>
            </a:pP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40"/>
              </a:spcBef>
              <a:spcAft>
                <a:spcPts val="0"/>
              </a:spcAft>
              <a:buNone/>
            </a:pP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" dirty="0" err="1">
                <a:cs typeface="B Nazanin" panose="00000400000000000000" pitchFamily="2" charset="-78"/>
              </a:rPr>
              <a:t>مثال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تعاملی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en" dirty="0">
                <a:cs typeface="B Nazanin" panose="00000400000000000000" pitchFamily="2" charset="-78"/>
              </a:rPr>
              <a:t>  </a:t>
            </a:r>
            <a:r>
              <a:rPr lang="en" u="sng" dirty="0">
                <a:solidFill>
                  <a:schemeClr val="accent6"/>
                </a:solidFill>
                <a:cs typeface="B Nazanin" panose="00000400000000000000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KNN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75" y="1232274"/>
            <a:ext cx="3960744" cy="31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0F572-334A-0148-8BEF-62A72C3F3B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22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C655D-746D-88A3-F42D-9E0B8FE3E4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cs typeface="B Nazanin" panose="00000400000000000000" pitchFamily="2" charset="-78"/>
              </a:rPr>
              <a:t>پیش</a:t>
            </a:r>
            <a:r>
              <a:rPr lang="fa-IR" dirty="0">
                <a:cs typeface="B Nazanin" panose="00000400000000000000" pitchFamily="2" charset="-78"/>
              </a:rPr>
              <a:t>‌</a:t>
            </a:r>
            <a:r>
              <a:rPr lang="en" dirty="0" err="1">
                <a:cs typeface="B Nazanin" panose="00000400000000000000" pitchFamily="2" charset="-78"/>
              </a:rPr>
              <a:t>بینی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قیمت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ملک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body" idx="1"/>
          </p:nvPr>
        </p:nvSpPr>
        <p:spPr>
          <a:xfrm>
            <a:off x="467550" y="1193375"/>
            <a:ext cx="8208900" cy="320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44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C00000"/>
                </a:solidFill>
                <a:cs typeface="B Nazanin" panose="00000400000000000000" pitchFamily="2" charset="-78"/>
              </a:rPr>
              <a:t>فاکتورهای</a:t>
            </a:r>
            <a:r>
              <a:rPr lang="en" dirty="0">
                <a:solidFill>
                  <a:srgbClr val="C00000"/>
                </a:solidFill>
                <a:cs typeface="B Nazanin" panose="00000400000000000000" pitchFamily="2" charset="-78"/>
              </a:rPr>
              <a:t> </a:t>
            </a:r>
            <a:r>
              <a:rPr lang="en" dirty="0" err="1">
                <a:solidFill>
                  <a:srgbClr val="C00000"/>
                </a:solidFill>
                <a:cs typeface="B Nazanin" panose="00000400000000000000" pitchFamily="2" charset="-78"/>
              </a:rPr>
              <a:t>مهم</a:t>
            </a:r>
            <a:r>
              <a:rPr lang="fa-IR" dirty="0">
                <a:cs typeface="B Nazanin" panose="00000400000000000000" pitchFamily="2" charset="-78"/>
              </a:rPr>
              <a:t>؟</a:t>
            </a:r>
            <a:endParaRPr dirty="0">
              <a:cs typeface="B Nazanin" panose="00000400000000000000" pitchFamily="2" charset="-78"/>
            </a:endParaRPr>
          </a:p>
          <a:p>
            <a:pPr marL="914400" lvl="0" indent="-368300" algn="r" rtl="1">
              <a:spcBef>
                <a:spcPts val="440"/>
              </a:spcBef>
              <a:spcAft>
                <a:spcPts val="0"/>
              </a:spcAft>
              <a:buSzPts val="2200"/>
              <a:buChar char="●"/>
            </a:pPr>
            <a:r>
              <a:rPr lang="en" dirty="0" err="1">
                <a:cs typeface="B Nazanin" panose="00000400000000000000" pitchFamily="2" charset="-78"/>
              </a:rPr>
              <a:t>منطقه</a:t>
            </a:r>
            <a:r>
              <a:rPr lang="fa-IR" dirty="0">
                <a:cs typeface="B Nazanin" panose="00000400000000000000" pitchFamily="2" charset="-78"/>
              </a:rPr>
              <a:t> یا محله</a:t>
            </a:r>
            <a:endParaRPr dirty="0">
              <a:cs typeface="B Nazanin" panose="00000400000000000000" pitchFamily="2" charset="-78"/>
            </a:endParaRPr>
          </a:p>
          <a:p>
            <a:pPr marL="914400" lvl="0" indent="-368300" algn="r" rtl="1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 err="1">
                <a:cs typeface="B Nazanin" panose="00000400000000000000" pitchFamily="2" charset="-78"/>
              </a:rPr>
              <a:t>متراژ</a:t>
            </a:r>
            <a:endParaRPr dirty="0">
              <a:cs typeface="B Nazanin" panose="00000400000000000000" pitchFamily="2" charset="-78"/>
            </a:endParaRPr>
          </a:p>
          <a:p>
            <a:pPr marL="914400" lvl="0" indent="-368300" algn="r" rtl="1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dirty="0" err="1">
                <a:cs typeface="B Nazanin" panose="00000400000000000000" pitchFamily="2" charset="-78"/>
              </a:rPr>
              <a:t>پارکینگ</a:t>
            </a:r>
            <a:endParaRPr dirty="0">
              <a:cs typeface="B Nazanin" panose="00000400000000000000" pitchFamily="2" charset="-78"/>
            </a:endParaRPr>
          </a:p>
          <a:p>
            <a:pPr marL="914400" lvl="0" indent="-368300" algn="r" rtl="1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a-IR" dirty="0">
                <a:cs typeface="B Nazanin" panose="00000400000000000000" pitchFamily="2" charset="-78"/>
              </a:rPr>
              <a:t>تعداد واحد</a:t>
            </a:r>
          </a:p>
          <a:p>
            <a:pPr marL="914400" lvl="0" indent="-368300" algn="r" rtl="1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fa-IR" dirty="0">
                <a:cs typeface="B Nazanin" panose="00000400000000000000" pitchFamily="2" charset="-78"/>
              </a:rPr>
              <a:t>تعداد طبقه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75" y="1440275"/>
            <a:ext cx="4690900" cy="21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52F841-7A68-0D42-B324-A878271862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3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F8E6C-E60E-9741-BD7E-D3BB11544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cs typeface="B Nazanin" panose="00000400000000000000" pitchFamily="2" charset="-78"/>
              </a:rPr>
              <a:t>پیش</a:t>
            </a:r>
            <a:r>
              <a:rPr lang="fa-IR" dirty="0">
                <a:cs typeface="B Nazanin" panose="00000400000000000000" pitchFamily="2" charset="-78"/>
              </a:rPr>
              <a:t>‌</a:t>
            </a:r>
            <a:r>
              <a:rPr lang="en" dirty="0" err="1">
                <a:cs typeface="B Nazanin" panose="00000400000000000000" pitchFamily="2" charset="-78"/>
              </a:rPr>
              <a:t>بینی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قیمت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ملک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28" name="Google Shape;228;p21"/>
          <p:cNvSpPr txBox="1">
            <a:spLocks noGrp="1"/>
          </p:cNvSpPr>
          <p:nvPr>
            <p:ph type="body" idx="1"/>
          </p:nvPr>
        </p:nvSpPr>
        <p:spPr>
          <a:xfrm>
            <a:off x="4438150" y="1419622"/>
            <a:ext cx="4238294" cy="298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440"/>
              </a:spcBef>
              <a:spcAft>
                <a:spcPts val="0"/>
              </a:spcAft>
              <a:buNone/>
            </a:pPr>
            <a:r>
              <a:rPr lang="en" dirty="0" err="1">
                <a:cs typeface="B Nazanin" panose="00000400000000000000" pitchFamily="2" charset="-78"/>
              </a:rPr>
              <a:t>چگونه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قیمت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fa-IR" dirty="0" err="1">
                <a:cs typeface="B Nazanin" panose="00000400000000000000" pitchFamily="2" charset="-78"/>
              </a:rPr>
              <a:t>ملک‌هایی</a:t>
            </a:r>
            <a:r>
              <a:rPr lang="fa-IR" dirty="0">
                <a:cs typeface="B Nazanin" panose="00000400000000000000" pitchFamily="2" charset="-78"/>
              </a:rPr>
              <a:t> که </a:t>
            </a:r>
            <a:r>
              <a:rPr lang="fa-IR" dirty="0" err="1">
                <a:solidFill>
                  <a:srgbClr val="C00000"/>
                </a:solidFill>
                <a:cs typeface="B Nazanin" panose="00000400000000000000" pitchFamily="2" charset="-78"/>
              </a:rPr>
              <a:t>ندیده‌ایم</a:t>
            </a:r>
            <a:r>
              <a:rPr lang="fa-IR" dirty="0">
                <a:cs typeface="B Nazanin" panose="00000400000000000000" pitchFamily="2" charset="-78"/>
              </a:rPr>
              <a:t> را تخمین بزنیم؟</a:t>
            </a:r>
            <a:endParaRPr dirty="0">
              <a:cs typeface="B Nazanin" panose="00000400000000000000" pitchFamily="2" charset="-78"/>
            </a:endParaRPr>
          </a:p>
          <a:p>
            <a:pPr marL="0" lvl="0" indent="0" algn="r" rtl="1">
              <a:spcBef>
                <a:spcPts val="440"/>
              </a:spcBef>
              <a:spcAft>
                <a:spcPts val="0"/>
              </a:spcAft>
              <a:buNone/>
            </a:pPr>
            <a:endParaRPr dirty="0">
              <a:cs typeface="B Nazanin" panose="00000400000000000000" pitchFamily="2" charset="-78"/>
            </a:endParaRPr>
          </a:p>
        </p:txBody>
      </p:sp>
      <p:pic>
        <p:nvPicPr>
          <p:cNvPr id="229" name="Google Shape;2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46" y="1018946"/>
            <a:ext cx="3752350" cy="338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2628500"/>
            <a:ext cx="1638700" cy="14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46801-F9B6-FC48-A3C6-DF03FDE514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4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1F0AA-DEE1-96B2-B434-196B8EB3DC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cs typeface="B Nazanin" panose="00000400000000000000" pitchFamily="2" charset="-78"/>
              </a:rPr>
              <a:t>پیش</a:t>
            </a:r>
            <a:r>
              <a:rPr lang="fa-IR" dirty="0">
                <a:cs typeface="B Nazanin" panose="00000400000000000000" pitchFamily="2" charset="-78"/>
              </a:rPr>
              <a:t>‌</a:t>
            </a:r>
            <a:r>
              <a:rPr lang="en" dirty="0" err="1">
                <a:cs typeface="B Nazanin" panose="00000400000000000000" pitchFamily="2" charset="-78"/>
              </a:rPr>
              <a:t>بینی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قیمت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ملک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36" name="Google Shape;236;p22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00" cy="298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spcBef>
                <a:spcPts val="440"/>
              </a:spcBef>
              <a:spcAft>
                <a:spcPts val="0"/>
              </a:spcAft>
              <a:buNone/>
            </a:pPr>
            <a:r>
              <a:rPr lang="en" dirty="0" err="1">
                <a:cs typeface="B Nazanin" panose="00000400000000000000" pitchFamily="2" charset="-78"/>
              </a:rPr>
              <a:t>کدام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مدل‌سازی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solidFill>
                  <a:srgbClr val="C00000"/>
                </a:solidFill>
                <a:cs typeface="B Nazanin" panose="00000400000000000000" pitchFamily="2" charset="-78"/>
              </a:rPr>
              <a:t>مناسب</a:t>
            </a:r>
            <a:r>
              <a:rPr lang="en" dirty="0">
                <a:cs typeface="B Nazanin" panose="00000400000000000000" pitchFamily="2" charset="-78"/>
              </a:rPr>
              <a:t> </a:t>
            </a:r>
            <a:r>
              <a:rPr lang="en" dirty="0" err="1">
                <a:cs typeface="B Nazanin" panose="00000400000000000000" pitchFamily="2" charset="-78"/>
              </a:rPr>
              <a:t>است</a:t>
            </a:r>
            <a:r>
              <a:rPr lang="en" dirty="0">
                <a:cs typeface="B Nazanin" panose="00000400000000000000" pitchFamily="2" charset="-78"/>
              </a:rPr>
              <a:t>؟</a:t>
            </a:r>
            <a:endParaRPr dirty="0">
              <a:cs typeface="B Nazanin" panose="00000400000000000000" pitchFamily="2" charset="-78"/>
            </a:endParaRPr>
          </a:p>
          <a:p>
            <a:pPr marL="457200" lvl="0" indent="-336550" algn="r" rtl="1">
              <a:spcBef>
                <a:spcPts val="44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 err="1">
                <a:cs typeface="B Nazanin" panose="00000400000000000000" pitchFamily="2" charset="-78"/>
              </a:rPr>
              <a:t>کدام</a:t>
            </a:r>
            <a:r>
              <a:rPr lang="en" sz="1700" dirty="0">
                <a:cs typeface="B Nazanin" panose="00000400000000000000" pitchFamily="2" charset="-78"/>
              </a:rPr>
              <a:t> </a:t>
            </a:r>
            <a:r>
              <a:rPr lang="en" sz="1700" dirty="0" err="1">
                <a:cs typeface="B Nazanin" panose="00000400000000000000" pitchFamily="2" charset="-78"/>
              </a:rPr>
              <a:t>مدل‌سازی</a:t>
            </a:r>
            <a:r>
              <a:rPr lang="en" sz="1700" dirty="0">
                <a:cs typeface="B Nazanin" panose="00000400000000000000" pitchFamily="2" charset="-78"/>
              </a:rPr>
              <a:t> </a:t>
            </a:r>
            <a:r>
              <a:rPr lang="en" sz="1700" dirty="0" err="1">
                <a:cs typeface="B Nazanin" panose="00000400000000000000" pitchFamily="2" charset="-78"/>
              </a:rPr>
              <a:t>اصلا</a:t>
            </a:r>
            <a:r>
              <a:rPr lang="en" sz="1700" dirty="0">
                <a:cs typeface="B Nazanin" panose="00000400000000000000" pitchFamily="2" charset="-78"/>
              </a:rPr>
              <a:t> </a:t>
            </a:r>
            <a:r>
              <a:rPr lang="en" sz="1700" dirty="0" err="1">
                <a:cs typeface="B Nazanin" panose="00000400000000000000" pitchFamily="2" charset="-78"/>
              </a:rPr>
              <a:t>داده‌ها</a:t>
            </a:r>
            <a:r>
              <a:rPr lang="en" sz="1700" dirty="0">
                <a:cs typeface="B Nazanin" panose="00000400000000000000" pitchFamily="2" charset="-78"/>
              </a:rPr>
              <a:t> </a:t>
            </a:r>
            <a:r>
              <a:rPr lang="en" sz="1700" dirty="0" err="1">
                <a:cs typeface="B Nazanin" panose="00000400000000000000" pitchFamily="2" charset="-78"/>
              </a:rPr>
              <a:t>را</a:t>
            </a:r>
            <a:r>
              <a:rPr lang="en" sz="1700" dirty="0">
                <a:cs typeface="B Nazanin" panose="00000400000000000000" pitchFamily="2" charset="-78"/>
              </a:rPr>
              <a:t> </a:t>
            </a:r>
            <a:r>
              <a:rPr lang="en" sz="1700" dirty="0" err="1">
                <a:cs typeface="B Nazanin" panose="00000400000000000000" pitchFamily="2" charset="-78"/>
              </a:rPr>
              <a:t>یاد</a:t>
            </a:r>
            <a:r>
              <a:rPr lang="en" sz="1700" dirty="0">
                <a:cs typeface="B Nazanin" panose="00000400000000000000" pitchFamily="2" charset="-78"/>
              </a:rPr>
              <a:t> </a:t>
            </a:r>
            <a:r>
              <a:rPr lang="en" sz="1700" dirty="0" err="1">
                <a:cs typeface="B Nazanin" panose="00000400000000000000" pitchFamily="2" charset="-78"/>
              </a:rPr>
              <a:t>نگرفته</a:t>
            </a:r>
            <a:r>
              <a:rPr lang="en" sz="1700" dirty="0">
                <a:cs typeface="B Nazanin" panose="00000400000000000000" pitchFamily="2" charset="-78"/>
              </a:rPr>
              <a:t>؟</a:t>
            </a:r>
            <a:r>
              <a:rPr lang="fa-IR" sz="1700" dirty="0">
                <a:cs typeface="B Nazanin" panose="00000400000000000000" pitchFamily="2" charset="-78"/>
              </a:rPr>
              <a:t> </a:t>
            </a:r>
            <a:r>
              <a:rPr lang="en" sz="1700" dirty="0">
                <a:cs typeface="B Nazanin" panose="00000400000000000000" pitchFamily="2" charset="-78"/>
              </a:rPr>
              <a:t>(Underfit)</a:t>
            </a:r>
            <a:endParaRPr sz="1700" dirty="0">
              <a:cs typeface="B Nazanin" panose="00000400000000000000" pitchFamily="2" charset="-78"/>
            </a:endParaRPr>
          </a:p>
          <a:p>
            <a:pPr marL="457200" lvl="0" indent="-330200" algn="r" rtl="1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 err="1">
                <a:cs typeface="B Nazanin" panose="00000400000000000000" pitchFamily="2" charset="-78"/>
              </a:rPr>
              <a:t>کدام</a:t>
            </a:r>
            <a:r>
              <a:rPr lang="en" sz="1600" dirty="0">
                <a:cs typeface="B Nazanin" panose="00000400000000000000" pitchFamily="2" charset="-78"/>
              </a:rPr>
              <a:t> </a:t>
            </a:r>
            <a:r>
              <a:rPr lang="en" sz="1600" dirty="0" err="1">
                <a:cs typeface="B Nazanin" panose="00000400000000000000" pitchFamily="2" charset="-78"/>
              </a:rPr>
              <a:t>مدل</a:t>
            </a:r>
            <a:r>
              <a:rPr lang="en" sz="1600" dirty="0">
                <a:cs typeface="B Nazanin" panose="00000400000000000000" pitchFamily="2" charset="-78"/>
              </a:rPr>
              <a:t> </a:t>
            </a:r>
            <a:r>
              <a:rPr lang="en" sz="1600" dirty="0" err="1">
                <a:cs typeface="B Nazanin" panose="00000400000000000000" pitchFamily="2" charset="-78"/>
              </a:rPr>
              <a:t>روی</a:t>
            </a:r>
            <a:r>
              <a:rPr lang="en" sz="1600" dirty="0">
                <a:cs typeface="B Nazanin" panose="00000400000000000000" pitchFamily="2" charset="-78"/>
              </a:rPr>
              <a:t> </a:t>
            </a:r>
            <a:r>
              <a:rPr lang="en" sz="1600" dirty="0" err="1">
                <a:cs typeface="B Nazanin" panose="00000400000000000000" pitchFamily="2" charset="-78"/>
              </a:rPr>
              <a:t>داده‌ی</a:t>
            </a:r>
            <a:r>
              <a:rPr lang="en" sz="1600" dirty="0">
                <a:cs typeface="B Nazanin" panose="00000400000000000000" pitchFamily="2" charset="-78"/>
              </a:rPr>
              <a:t> </a:t>
            </a:r>
            <a:r>
              <a:rPr lang="en" sz="1600" dirty="0" err="1">
                <a:cs typeface="B Nazanin" panose="00000400000000000000" pitchFamily="2" charset="-78"/>
              </a:rPr>
              <a:t>جدید</a:t>
            </a:r>
            <a:r>
              <a:rPr lang="en" sz="1600" dirty="0">
                <a:cs typeface="B Nazanin" panose="00000400000000000000" pitchFamily="2" charset="-78"/>
              </a:rPr>
              <a:t> </a:t>
            </a:r>
            <a:r>
              <a:rPr lang="en" sz="1600" dirty="0" err="1">
                <a:cs typeface="B Nazanin" panose="00000400000000000000" pitchFamily="2" charset="-78"/>
              </a:rPr>
              <a:t>عملکرد</a:t>
            </a:r>
            <a:r>
              <a:rPr lang="en" sz="1600" dirty="0">
                <a:cs typeface="B Nazanin" panose="00000400000000000000" pitchFamily="2" charset="-78"/>
              </a:rPr>
              <a:t> </a:t>
            </a:r>
            <a:r>
              <a:rPr lang="en" sz="1600" dirty="0" err="1">
                <a:cs typeface="B Nazanin" panose="00000400000000000000" pitchFamily="2" charset="-78"/>
              </a:rPr>
              <a:t>خوبی</a:t>
            </a:r>
            <a:r>
              <a:rPr lang="en" sz="1600" dirty="0">
                <a:cs typeface="B Nazanin" panose="00000400000000000000" pitchFamily="2" charset="-78"/>
              </a:rPr>
              <a:t> </a:t>
            </a:r>
            <a:r>
              <a:rPr lang="en" sz="1600" dirty="0" err="1">
                <a:cs typeface="B Nazanin" panose="00000400000000000000" pitchFamily="2" charset="-78"/>
              </a:rPr>
              <a:t>ندارد</a:t>
            </a:r>
            <a:r>
              <a:rPr lang="en" sz="1600" dirty="0">
                <a:cs typeface="B Nazanin" panose="00000400000000000000" pitchFamily="2" charset="-78"/>
              </a:rPr>
              <a:t>؟ 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en" sz="1600" dirty="0">
                <a:cs typeface="B Nazanin" panose="00000400000000000000" pitchFamily="2" charset="-78"/>
              </a:rPr>
              <a:t>(Overfit)</a:t>
            </a:r>
            <a:endParaRPr sz="1600" dirty="0">
              <a:cs typeface="B Nazanin" panose="00000400000000000000" pitchFamily="2" charset="-78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endParaRPr dirty="0">
              <a:cs typeface="B Nazanin" panose="00000400000000000000" pitchFamily="2" charset="-78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47" y="976572"/>
            <a:ext cx="3870000" cy="34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50" y="2598250"/>
            <a:ext cx="1715425" cy="15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EC53E-91EC-524B-B919-380EF96A7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5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965E9-2F2A-77D6-53F7-FA7B3D418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fa-IR" dirty="0">
                <a:cs typeface="B Nazanin" panose="00000400000000000000" pitchFamily="2" charset="-78"/>
              </a:rPr>
              <a:t>یادگیری ماشین</a:t>
            </a:r>
            <a:r>
              <a:rPr lang="en-US" dirty="0">
                <a:cs typeface="B Nazanin" panose="00000400000000000000" pitchFamily="2" charset="-78"/>
              </a:rPr>
              <a:t> (machine learning) 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251" name="Google Shape;251;p24"/>
          <p:cNvSpPr txBox="1">
            <a:spLocks noGrp="1"/>
          </p:cNvSpPr>
          <p:nvPr>
            <p:ph type="body" idx="1"/>
          </p:nvPr>
        </p:nvSpPr>
        <p:spPr>
          <a:xfrm>
            <a:off x="467550" y="1419622"/>
            <a:ext cx="8208900" cy="170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تخمین یک متغیر (قیمت ملک)</a:t>
            </a:r>
          </a:p>
          <a:p>
            <a:pPr marL="34290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داده </a:t>
            </a:r>
          </a:p>
          <a:p>
            <a:pPr marL="342900" indent="-3429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تعمیم (</a:t>
            </a:r>
            <a:r>
              <a:rPr lang="en-US" dirty="0">
                <a:cs typeface="B Nazanin" panose="00000400000000000000" pitchFamily="2" charset="-78"/>
              </a:rPr>
              <a:t>Generalization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marL="342900" lvl="0" indent="-3429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نظم، الگو، یا قاعده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A6038-B454-AB4E-9310-385A5A3357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6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592B0-F480-C7A4-48A8-CE1C6ACC8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D3C1AB-182D-E8FC-E477-57C17400D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07" y="1419622"/>
            <a:ext cx="3507844" cy="2526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fa-IR" dirty="0">
                <a:cs typeface="B Nazanin" panose="00000400000000000000" pitchFamily="2" charset="-78"/>
              </a:rPr>
              <a:t>یک چالش </a:t>
            </a:r>
            <a:r>
              <a:rPr lang="fa-IR" dirty="0" err="1">
                <a:cs typeface="B Nazanin" panose="00000400000000000000" pitchFamily="2" charset="-78"/>
              </a:rPr>
              <a:t>بامزه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63662-3C88-1644-B25A-52A668492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4" y="1269999"/>
            <a:ext cx="2973443" cy="3011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1D9CB-023A-214B-B945-42C50C3E1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503" y="1430789"/>
            <a:ext cx="3734463" cy="2850291"/>
          </a:xfrm>
          <a:prstGeom prst="rect">
            <a:avLst/>
          </a:prstGeom>
        </p:spPr>
      </p:pic>
      <p:sp>
        <p:nvSpPr>
          <p:cNvPr id="8" name="Google Shape;251;p24">
            <a:extLst>
              <a:ext uri="{FF2B5EF4-FFF2-40B4-BE49-F238E27FC236}">
                <a16:creationId xmlns:a16="http://schemas.microsoft.com/office/drawing/2014/main" id="{E4B4B1C5-8451-2D46-A4B2-F6954FB86B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7550" y="1419622"/>
            <a:ext cx="8208900" cy="1704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fa-IR" dirty="0" err="1">
                <a:cs typeface="B Nazanin" panose="00000400000000000000" pitchFamily="2" charset="-78"/>
              </a:rPr>
              <a:t>داده‌ها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781F1-5B5B-AF4B-A18F-00E02E32DD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7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152FB-989F-1972-CB60-D104C4D00C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C8B627-82C0-724D-AA61-4A69AB0811DA}"/>
              </a:ext>
            </a:extLst>
          </p:cNvPr>
          <p:cNvSpPr txBox="1"/>
          <p:nvPr/>
        </p:nvSpPr>
        <p:spPr>
          <a:xfrm>
            <a:off x="877462" y="4713405"/>
            <a:ext cx="607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dirty="0"/>
              <a:t> 	 Courtesy: Hal </a:t>
            </a:r>
            <a:r>
              <a:rPr lang="en-US" dirty="0" err="1"/>
              <a:t>Daumé</a:t>
            </a:r>
            <a:r>
              <a:rPr lang="en-US" dirty="0"/>
              <a:t> III, A Course in Machine Learning, 2017</a:t>
            </a:r>
          </a:p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8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457200" y="16107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fa-IR" dirty="0">
                <a:cs typeface="B Nazanin" panose="00000400000000000000" pitchFamily="2" charset="-78"/>
              </a:rPr>
              <a:t>کدام </a:t>
            </a:r>
            <a:r>
              <a:rPr lang="fa-IR" dirty="0" err="1">
                <a:cs typeface="B Nazanin" panose="00000400000000000000" pitchFamily="2" charset="-78"/>
              </a:rPr>
              <a:t>برچسب‌زنی</a:t>
            </a:r>
            <a:r>
              <a:rPr lang="fa-IR" dirty="0">
                <a:cs typeface="B Nazanin" panose="00000400000000000000" pitchFamily="2" charset="-78"/>
              </a:rPr>
              <a:t> صحیح است؟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0F1789-DEBF-2347-854B-7D105103A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93" y="1202548"/>
            <a:ext cx="3134678" cy="3125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611CCE-3DE9-7B44-B48B-F67EE8506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10" y="1250740"/>
            <a:ext cx="2884917" cy="2876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5C1D83-3342-9649-8C50-34E70ADBAF27}"/>
              </a:ext>
            </a:extLst>
          </p:cNvPr>
          <p:cNvSpPr txBox="1"/>
          <p:nvPr/>
        </p:nvSpPr>
        <p:spPr>
          <a:xfrm>
            <a:off x="1324818" y="1427337"/>
            <a:ext cx="22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1BEFE-6891-624D-8CD9-CA6828E5A721}"/>
              </a:ext>
            </a:extLst>
          </p:cNvPr>
          <p:cNvSpPr txBox="1"/>
          <p:nvPr/>
        </p:nvSpPr>
        <p:spPr>
          <a:xfrm>
            <a:off x="3517578" y="1778988"/>
            <a:ext cx="24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4EDF0E-F879-1F4D-B627-A59BE1777B70}"/>
              </a:ext>
            </a:extLst>
          </p:cNvPr>
          <p:cNvSpPr txBox="1"/>
          <p:nvPr/>
        </p:nvSpPr>
        <p:spPr>
          <a:xfrm>
            <a:off x="1324818" y="4217850"/>
            <a:ext cx="24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998EA-2BD3-A04E-8B00-EB122BAE93E5}"/>
              </a:ext>
            </a:extLst>
          </p:cNvPr>
          <p:cNvSpPr txBox="1"/>
          <p:nvPr/>
        </p:nvSpPr>
        <p:spPr>
          <a:xfrm>
            <a:off x="2738214" y="4222563"/>
            <a:ext cx="229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932949-FCED-9048-9F8A-47F532629F82}"/>
              </a:ext>
            </a:extLst>
          </p:cNvPr>
          <p:cNvSpPr txBox="1"/>
          <p:nvPr/>
        </p:nvSpPr>
        <p:spPr>
          <a:xfrm>
            <a:off x="5210370" y="1427337"/>
            <a:ext cx="207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0C60A-BF73-454F-9688-1CD47536C478}"/>
              </a:ext>
            </a:extLst>
          </p:cNvPr>
          <p:cNvSpPr txBox="1"/>
          <p:nvPr/>
        </p:nvSpPr>
        <p:spPr>
          <a:xfrm>
            <a:off x="6460511" y="1016480"/>
            <a:ext cx="185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9F46C1-9364-D848-907C-6FD69F3EA573}"/>
              </a:ext>
            </a:extLst>
          </p:cNvPr>
          <p:cNvSpPr txBox="1"/>
          <p:nvPr/>
        </p:nvSpPr>
        <p:spPr>
          <a:xfrm>
            <a:off x="5307927" y="3991731"/>
            <a:ext cx="21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B497A5-64B2-074E-BBB3-7803B78DB37B}"/>
              </a:ext>
            </a:extLst>
          </p:cNvPr>
          <p:cNvSpPr txBox="1"/>
          <p:nvPr/>
        </p:nvSpPr>
        <p:spPr>
          <a:xfrm>
            <a:off x="6784090" y="4050404"/>
            <a:ext cx="21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E0F28-FC11-B249-885E-047E8A3AC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8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6F8F4-2F0B-C6A7-E851-4ABD301593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3B7010-1817-1949-ABD8-26F7D996A10B}"/>
              </a:ext>
            </a:extLst>
          </p:cNvPr>
          <p:cNvSpPr txBox="1"/>
          <p:nvPr/>
        </p:nvSpPr>
        <p:spPr>
          <a:xfrm>
            <a:off x="1127554" y="4688333"/>
            <a:ext cx="5206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Courtesy: 	Hal </a:t>
            </a:r>
            <a:r>
              <a:rPr lang="en-US" dirty="0" err="1"/>
              <a:t>Daumé</a:t>
            </a:r>
            <a:r>
              <a:rPr lang="en-US" dirty="0"/>
              <a:t> III, A Course in Machine Learning, 2017</a:t>
            </a:r>
          </a:p>
        </p:txBody>
      </p:sp>
    </p:spTree>
    <p:extLst>
      <p:ext uri="{BB962C8B-B14F-4D97-AF65-F5344CB8AC3E}">
        <p14:creationId xmlns:p14="http://schemas.microsoft.com/office/powerpoint/2010/main" val="205782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56887-431F-B14A-8064-86CB2502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کدام منحنی صحیح است؟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D25A1F-7B26-7F45-8F9A-60DCF8AC9ED2}"/>
              </a:ext>
            </a:extLst>
          </p:cNvPr>
          <p:cNvCxnSpPr/>
          <p:nvPr/>
        </p:nvCxnSpPr>
        <p:spPr>
          <a:xfrm>
            <a:off x="2506133" y="1236900"/>
            <a:ext cx="0" cy="3330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0655D3-A4F4-774A-93DD-1798199A5123}"/>
              </a:ext>
            </a:extLst>
          </p:cNvPr>
          <p:cNvCxnSpPr/>
          <p:nvPr/>
        </p:nvCxnSpPr>
        <p:spPr>
          <a:xfrm>
            <a:off x="2260473" y="4225760"/>
            <a:ext cx="3521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3276079D-561D-6A47-A4A7-A1B4DFCC933E}"/>
              </a:ext>
            </a:extLst>
          </p:cNvPr>
          <p:cNvSpPr/>
          <p:nvPr/>
        </p:nvSpPr>
        <p:spPr>
          <a:xfrm>
            <a:off x="2628963" y="2260975"/>
            <a:ext cx="3207224" cy="1235137"/>
          </a:xfrm>
          <a:custGeom>
            <a:avLst/>
            <a:gdLst>
              <a:gd name="connsiteX0" fmla="*/ 0 w 3207224"/>
              <a:gd name="connsiteY0" fmla="*/ 845668 h 1235137"/>
              <a:gd name="connsiteX1" fmla="*/ 286603 w 3207224"/>
              <a:gd name="connsiteY1" fmla="*/ 545418 h 1235137"/>
              <a:gd name="connsiteX2" fmla="*/ 968991 w 3207224"/>
              <a:gd name="connsiteY2" fmla="*/ 1227806 h 1235137"/>
              <a:gd name="connsiteX3" fmla="*/ 1501254 w 3207224"/>
              <a:gd name="connsiteY3" fmla="*/ 26803 h 1235137"/>
              <a:gd name="connsiteX4" fmla="*/ 2129051 w 3207224"/>
              <a:gd name="connsiteY4" fmla="*/ 367997 h 1235137"/>
              <a:gd name="connsiteX5" fmla="*/ 3207224 w 3207224"/>
              <a:gd name="connsiteY5" fmla="*/ 67746 h 1235137"/>
              <a:gd name="connsiteX6" fmla="*/ 3207224 w 3207224"/>
              <a:gd name="connsiteY6" fmla="*/ 67746 h 123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7224" h="1235137">
                <a:moveTo>
                  <a:pt x="0" y="845668"/>
                </a:moveTo>
                <a:cubicBezTo>
                  <a:pt x="62552" y="663698"/>
                  <a:pt x="125105" y="481728"/>
                  <a:pt x="286603" y="545418"/>
                </a:cubicBezTo>
                <a:cubicBezTo>
                  <a:pt x="448101" y="609108"/>
                  <a:pt x="766549" y="1314242"/>
                  <a:pt x="968991" y="1227806"/>
                </a:cubicBezTo>
                <a:cubicBezTo>
                  <a:pt x="1171433" y="1141370"/>
                  <a:pt x="1307911" y="170104"/>
                  <a:pt x="1501254" y="26803"/>
                </a:cubicBezTo>
                <a:cubicBezTo>
                  <a:pt x="1694597" y="-116499"/>
                  <a:pt x="1844723" y="361173"/>
                  <a:pt x="2129051" y="367997"/>
                </a:cubicBezTo>
                <a:cubicBezTo>
                  <a:pt x="2413379" y="374821"/>
                  <a:pt x="3207224" y="67746"/>
                  <a:pt x="3207224" y="67746"/>
                </a:cubicBezTo>
                <a:lnTo>
                  <a:pt x="3207224" y="67746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>
              <a:cs typeface="B Nazanin" panose="00000400000000000000" pitchFamily="2" charset="-78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6E520FC-B395-DE4D-A15D-1D8CB5F102E3}"/>
              </a:ext>
            </a:extLst>
          </p:cNvPr>
          <p:cNvSpPr/>
          <p:nvPr/>
        </p:nvSpPr>
        <p:spPr>
          <a:xfrm>
            <a:off x="2669906" y="2272540"/>
            <a:ext cx="3275463" cy="1285004"/>
          </a:xfrm>
          <a:custGeom>
            <a:avLst/>
            <a:gdLst>
              <a:gd name="connsiteX0" fmla="*/ 0 w 3275463"/>
              <a:gd name="connsiteY0" fmla="*/ 834103 h 1285004"/>
              <a:gd name="connsiteX1" fmla="*/ 723331 w 3275463"/>
              <a:gd name="connsiteY1" fmla="*/ 752217 h 1285004"/>
              <a:gd name="connsiteX2" fmla="*/ 1160060 w 3275463"/>
              <a:gd name="connsiteY2" fmla="*/ 179011 h 1285004"/>
              <a:gd name="connsiteX3" fmla="*/ 1678675 w 3275463"/>
              <a:gd name="connsiteY3" fmla="*/ 1284479 h 1285004"/>
              <a:gd name="connsiteX4" fmla="*/ 2429302 w 3275463"/>
              <a:gd name="connsiteY4" fmla="*/ 15238 h 1285004"/>
              <a:gd name="connsiteX5" fmla="*/ 3275463 w 3275463"/>
              <a:gd name="connsiteY5" fmla="*/ 697626 h 1285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463" h="1285004">
                <a:moveTo>
                  <a:pt x="0" y="834103"/>
                </a:moveTo>
                <a:cubicBezTo>
                  <a:pt x="264994" y="847751"/>
                  <a:pt x="529988" y="861399"/>
                  <a:pt x="723331" y="752217"/>
                </a:cubicBezTo>
                <a:cubicBezTo>
                  <a:pt x="916674" y="643035"/>
                  <a:pt x="1000836" y="90301"/>
                  <a:pt x="1160060" y="179011"/>
                </a:cubicBezTo>
                <a:cubicBezTo>
                  <a:pt x="1319284" y="267721"/>
                  <a:pt x="1467135" y="1311775"/>
                  <a:pt x="1678675" y="1284479"/>
                </a:cubicBezTo>
                <a:cubicBezTo>
                  <a:pt x="1890215" y="1257184"/>
                  <a:pt x="2163171" y="113047"/>
                  <a:pt x="2429302" y="15238"/>
                </a:cubicBezTo>
                <a:cubicBezTo>
                  <a:pt x="2695433" y="-82571"/>
                  <a:pt x="2985448" y="307527"/>
                  <a:pt x="3275463" y="697626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5DB8EE-FD31-F747-B021-733E12B10C8D}"/>
              </a:ext>
            </a:extLst>
          </p:cNvPr>
          <p:cNvSpPr/>
          <p:nvPr/>
        </p:nvSpPr>
        <p:spPr>
          <a:xfrm>
            <a:off x="2533429" y="3025895"/>
            <a:ext cx="246888" cy="24565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EA2580-E5A9-164D-8C8E-8D63DD7CA029}"/>
              </a:ext>
            </a:extLst>
          </p:cNvPr>
          <p:cNvSpPr/>
          <p:nvPr/>
        </p:nvSpPr>
        <p:spPr>
          <a:xfrm>
            <a:off x="3027023" y="3025894"/>
            <a:ext cx="246888" cy="24565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FAEA32-06F8-1E40-80B5-99061773068C}"/>
              </a:ext>
            </a:extLst>
          </p:cNvPr>
          <p:cNvSpPr/>
          <p:nvPr/>
        </p:nvSpPr>
        <p:spPr>
          <a:xfrm>
            <a:off x="3835563" y="2669383"/>
            <a:ext cx="246888" cy="24565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71076-D9EF-0C41-B76E-F4EF977A9079}"/>
              </a:ext>
            </a:extLst>
          </p:cNvPr>
          <p:cNvSpPr/>
          <p:nvPr/>
        </p:nvSpPr>
        <p:spPr>
          <a:xfrm>
            <a:off x="4719346" y="2559693"/>
            <a:ext cx="246888" cy="24565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693BEF-8511-2441-B76C-44BF9F3A19B1}"/>
              </a:ext>
            </a:extLst>
          </p:cNvPr>
          <p:cNvSpPr/>
          <p:nvPr/>
        </p:nvSpPr>
        <p:spPr>
          <a:xfrm>
            <a:off x="5401732" y="2357516"/>
            <a:ext cx="246888" cy="24565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7F71D-7CB4-8246-A11D-DF7C463A07A5}"/>
              </a:ext>
            </a:extLst>
          </p:cNvPr>
          <p:cNvSpPr txBox="1"/>
          <p:nvPr/>
        </p:nvSpPr>
        <p:spPr>
          <a:xfrm>
            <a:off x="2570427" y="99549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F6B21-6E17-E949-A7EC-37C6B490C7B3}"/>
              </a:ext>
            </a:extLst>
          </p:cNvPr>
          <p:cNvSpPr txBox="1"/>
          <p:nvPr/>
        </p:nvSpPr>
        <p:spPr>
          <a:xfrm>
            <a:off x="5836187" y="4001796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x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B0E66C7-E07B-DC4D-860A-A836C596F221}"/>
              </a:ext>
            </a:extLst>
          </p:cNvPr>
          <p:cNvSpPr/>
          <p:nvPr/>
        </p:nvSpPr>
        <p:spPr>
          <a:xfrm>
            <a:off x="2656258" y="1218055"/>
            <a:ext cx="3111690" cy="2903712"/>
          </a:xfrm>
          <a:custGeom>
            <a:avLst/>
            <a:gdLst>
              <a:gd name="connsiteX0" fmla="*/ 0 w 3111690"/>
              <a:gd name="connsiteY0" fmla="*/ 1929532 h 2903712"/>
              <a:gd name="connsiteX1" fmla="*/ 327547 w 3111690"/>
              <a:gd name="connsiteY1" fmla="*/ 2830284 h 2903712"/>
              <a:gd name="connsiteX2" fmla="*/ 777923 w 3111690"/>
              <a:gd name="connsiteY2" fmla="*/ 223561 h 2903712"/>
              <a:gd name="connsiteX3" fmla="*/ 1869744 w 3111690"/>
              <a:gd name="connsiteY3" fmla="*/ 2898523 h 2903712"/>
              <a:gd name="connsiteX4" fmla="*/ 2402006 w 3111690"/>
              <a:gd name="connsiteY4" fmla="*/ 5197 h 2903712"/>
              <a:gd name="connsiteX5" fmla="*/ 3111690 w 3111690"/>
              <a:gd name="connsiteY5" fmla="*/ 2134248 h 2903712"/>
              <a:gd name="connsiteX6" fmla="*/ 3111690 w 3111690"/>
              <a:gd name="connsiteY6" fmla="*/ 2134248 h 290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11690" h="2903712">
                <a:moveTo>
                  <a:pt x="0" y="1929532"/>
                </a:moveTo>
                <a:cubicBezTo>
                  <a:pt x="98946" y="2522072"/>
                  <a:pt x="197893" y="3114613"/>
                  <a:pt x="327547" y="2830284"/>
                </a:cubicBezTo>
                <a:cubicBezTo>
                  <a:pt x="457201" y="2545955"/>
                  <a:pt x="520890" y="212188"/>
                  <a:pt x="777923" y="223561"/>
                </a:cubicBezTo>
                <a:cubicBezTo>
                  <a:pt x="1034956" y="234934"/>
                  <a:pt x="1599064" y="2934917"/>
                  <a:pt x="1869744" y="2898523"/>
                </a:cubicBezTo>
                <a:cubicBezTo>
                  <a:pt x="2140424" y="2862129"/>
                  <a:pt x="2195015" y="132576"/>
                  <a:pt x="2402006" y="5197"/>
                </a:cubicBezTo>
                <a:cubicBezTo>
                  <a:pt x="2608997" y="-122182"/>
                  <a:pt x="3111690" y="2134248"/>
                  <a:pt x="3111690" y="2134248"/>
                </a:cubicBezTo>
                <a:lnTo>
                  <a:pt x="3111690" y="2134248"/>
                </a:ln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>
              <a:cs typeface="B Nazanin" panose="00000400000000000000" pitchFamily="2" charset="-78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3B1A630-954A-594D-A33A-3E77E8E71F89}"/>
              </a:ext>
            </a:extLst>
          </p:cNvPr>
          <p:cNvSpPr/>
          <p:nvPr/>
        </p:nvSpPr>
        <p:spPr>
          <a:xfrm>
            <a:off x="2700867" y="2463800"/>
            <a:ext cx="3217333" cy="677333"/>
          </a:xfrm>
          <a:custGeom>
            <a:avLst/>
            <a:gdLst>
              <a:gd name="connsiteX0" fmla="*/ 0 w 3217333"/>
              <a:gd name="connsiteY0" fmla="*/ 677333 h 677333"/>
              <a:gd name="connsiteX1" fmla="*/ 1337733 w 3217333"/>
              <a:gd name="connsiteY1" fmla="*/ 330200 h 677333"/>
              <a:gd name="connsiteX2" fmla="*/ 1845733 w 3217333"/>
              <a:gd name="connsiteY2" fmla="*/ 186267 h 677333"/>
              <a:gd name="connsiteX3" fmla="*/ 3217333 w 3217333"/>
              <a:gd name="connsiteY3" fmla="*/ 0 h 677333"/>
              <a:gd name="connsiteX4" fmla="*/ 3217333 w 3217333"/>
              <a:gd name="connsiteY4" fmla="*/ 0 h 67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333" h="677333">
                <a:moveTo>
                  <a:pt x="0" y="677333"/>
                </a:moveTo>
                <a:lnTo>
                  <a:pt x="1337733" y="330200"/>
                </a:lnTo>
                <a:cubicBezTo>
                  <a:pt x="1645355" y="248356"/>
                  <a:pt x="1532466" y="241300"/>
                  <a:pt x="1845733" y="186267"/>
                </a:cubicBezTo>
                <a:cubicBezTo>
                  <a:pt x="2159000" y="131234"/>
                  <a:pt x="3217333" y="0"/>
                  <a:pt x="3217333" y="0"/>
                </a:cubicBezTo>
                <a:lnTo>
                  <a:pt x="3217333" y="0"/>
                </a:ln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>
              <a:cs typeface="B Nazanin" panose="00000400000000000000" pitchFamily="2" charset="-78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3FA8F2B-FEA1-7845-B4C8-31B8C45B5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cs typeface="B Nazanin" panose="00000400000000000000" pitchFamily="2" charset="-78"/>
              </a:rPr>
              <a:t>9</a:t>
            </a:fld>
            <a:endParaRPr lang="en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F9C0A-3167-C235-8E07-A0321E242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55" t="52073" r="23316" b="31549"/>
          <a:stretch/>
        </p:blipFill>
        <p:spPr>
          <a:xfrm>
            <a:off x="6326938" y="4512069"/>
            <a:ext cx="2066993" cy="6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85755"/>
      </p:ext>
    </p:extLst>
  </p:cSld>
  <p:clrMapOvr>
    <a:masterClrMapping/>
  </p:clrMapOvr>
</p:sld>
</file>

<file path=ppt/theme/theme1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541</Words>
  <Application>Microsoft Office PowerPoint</Application>
  <PresentationFormat>On-screen Show (16:9)</PresentationFormat>
  <Paragraphs>136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 Nazanin</vt:lpstr>
      <vt:lpstr>Calibri</vt:lpstr>
      <vt:lpstr>Cambria Math</vt:lpstr>
      <vt:lpstr>1985</vt:lpstr>
      <vt:lpstr>مقدمه‌ای بر یادگیری ماشین و یادگیری ژرف</vt:lpstr>
      <vt:lpstr>اطلاعات درس</vt:lpstr>
      <vt:lpstr>پیش‌بینی قیمت ملک</vt:lpstr>
      <vt:lpstr>پیش‌بینی قیمت ملک</vt:lpstr>
      <vt:lpstr>پیش‌بینی قیمت ملک</vt:lpstr>
      <vt:lpstr>یادگیری ماشین (machine learning) </vt:lpstr>
      <vt:lpstr>یک چالش بامزه</vt:lpstr>
      <vt:lpstr>کدام برچسب‌زنی صحیح است؟</vt:lpstr>
      <vt:lpstr>کدام منحنی صحیح است؟</vt:lpstr>
      <vt:lpstr>انواع یادگیری ماشین</vt:lpstr>
      <vt:lpstr>هوش مصنوعی، یادگیری ماشین، یادگیری عمیق، علوم داده</vt:lpstr>
      <vt:lpstr>مثال‌هایی از یادگیری ماشین</vt:lpstr>
      <vt:lpstr>الگوریتم‌های کلیدی</vt:lpstr>
      <vt:lpstr>الگوریتم‌های کلیدی</vt:lpstr>
      <vt:lpstr>رگرسیون خطی</vt:lpstr>
      <vt:lpstr>رگرسیون خطی</vt:lpstr>
      <vt:lpstr>رگرسیون خطی</vt:lpstr>
      <vt:lpstr>بیش‌برازش (overfitting)</vt:lpstr>
      <vt:lpstr>K-Means</vt:lpstr>
      <vt:lpstr>K-Means</vt:lpstr>
      <vt:lpstr>K-Means</vt:lpstr>
      <vt:lpstr>K-Means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یادگیری ماشین</dc:title>
  <cp:lastModifiedBy>Mehrab Moradzadeh</cp:lastModifiedBy>
  <cp:revision>23</cp:revision>
  <dcterms:modified xsi:type="dcterms:W3CDTF">2024-07-21T15:32:30Z</dcterms:modified>
</cp:coreProperties>
</file>